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67"/>
  </p:notesMasterIdLst>
  <p:sldIdLst>
    <p:sldId id="258" r:id="rId2"/>
    <p:sldId id="277" r:id="rId3"/>
    <p:sldId id="345" r:id="rId4"/>
    <p:sldId id="261" r:id="rId5"/>
    <p:sldId id="262" r:id="rId6"/>
    <p:sldId id="288" r:id="rId7"/>
    <p:sldId id="350" r:id="rId8"/>
    <p:sldId id="364" r:id="rId9"/>
    <p:sldId id="365" r:id="rId10"/>
    <p:sldId id="366" r:id="rId11"/>
    <p:sldId id="367" r:id="rId12"/>
    <p:sldId id="368" r:id="rId13"/>
    <p:sldId id="412" r:id="rId14"/>
    <p:sldId id="371" r:id="rId15"/>
    <p:sldId id="372" r:id="rId16"/>
    <p:sldId id="346" r:id="rId17"/>
    <p:sldId id="263" r:id="rId18"/>
    <p:sldId id="264" r:id="rId19"/>
    <p:sldId id="265" r:id="rId20"/>
    <p:sldId id="266" r:id="rId21"/>
    <p:sldId id="373" r:id="rId22"/>
    <p:sldId id="272" r:id="rId23"/>
    <p:sldId id="296" r:id="rId24"/>
    <p:sldId id="297" r:id="rId25"/>
    <p:sldId id="298" r:id="rId26"/>
    <p:sldId id="318" r:id="rId27"/>
    <p:sldId id="280" r:id="rId28"/>
    <p:sldId id="354" r:id="rId29"/>
    <p:sldId id="408" r:id="rId30"/>
    <p:sldId id="290" r:id="rId31"/>
    <p:sldId id="291" r:id="rId32"/>
    <p:sldId id="355" r:id="rId33"/>
    <p:sldId id="377" r:id="rId34"/>
    <p:sldId id="379" r:id="rId35"/>
    <p:sldId id="356" r:id="rId36"/>
    <p:sldId id="378" r:id="rId37"/>
    <p:sldId id="374" r:id="rId38"/>
    <p:sldId id="380" r:id="rId39"/>
    <p:sldId id="381" r:id="rId40"/>
    <p:sldId id="382" r:id="rId41"/>
    <p:sldId id="344" r:id="rId42"/>
    <p:sldId id="347" r:id="rId43"/>
    <p:sldId id="326" r:id="rId44"/>
    <p:sldId id="334" r:id="rId45"/>
    <p:sldId id="329" r:id="rId46"/>
    <p:sldId id="330" r:id="rId47"/>
    <p:sldId id="336" r:id="rId48"/>
    <p:sldId id="327" r:id="rId49"/>
    <p:sldId id="383" r:id="rId50"/>
    <p:sldId id="338" r:id="rId51"/>
    <p:sldId id="328" r:id="rId52"/>
    <p:sldId id="387" r:id="rId53"/>
    <p:sldId id="388" r:id="rId54"/>
    <p:sldId id="348" r:id="rId55"/>
    <p:sldId id="392" r:id="rId56"/>
    <p:sldId id="394" r:id="rId57"/>
    <p:sldId id="376" r:id="rId58"/>
    <p:sldId id="395" r:id="rId59"/>
    <p:sldId id="396" r:id="rId60"/>
    <p:sldId id="391" r:id="rId61"/>
    <p:sldId id="405" r:id="rId62"/>
    <p:sldId id="393" r:id="rId63"/>
    <p:sldId id="397" r:id="rId64"/>
    <p:sldId id="404" r:id="rId65"/>
    <p:sldId id="39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4D1F"/>
    <a:srgbClr val="34354A"/>
    <a:srgbClr val="6CA62C"/>
    <a:srgbClr val="FF99FF"/>
    <a:srgbClr val="C1B39B"/>
    <a:srgbClr val="3E3526"/>
    <a:srgbClr val="9F8A65"/>
    <a:srgbClr val="6A5C42"/>
    <a:srgbClr val="3C5D25"/>
    <a:srgbClr val="4A74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82" autoAdjust="0"/>
    <p:restoredTop sz="95492" autoAdjust="0"/>
  </p:normalViewPr>
  <p:slideViewPr>
    <p:cSldViewPr snapToGrid="0">
      <p:cViewPr varScale="1">
        <p:scale>
          <a:sx n="84" d="100"/>
          <a:sy n="84" d="100"/>
        </p:scale>
        <p:origin x="25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0CB76-3084-40D0-9C92-06923758CE12}" type="datetimeFigureOut">
              <a:rPr lang="en-GB" smtClean="0"/>
              <a:t>17/06/2021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79934-8FA9-49B8-8951-4EE3C365DE6B}" type="slidenum">
              <a:rPr lang="en-GB" smtClean="0"/>
              <a:t>‹#›</a:t>
            </a:fld>
            <a:endParaRPr lang="en-GB"/>
          </a:p>
        </p:txBody>
      </p:sp>
    </p:spTree>
    <p:extLst>
      <p:ext uri="{BB962C8B-B14F-4D97-AF65-F5344CB8AC3E}">
        <p14:creationId xmlns:p14="http://schemas.microsoft.com/office/powerpoint/2010/main" val="2618352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848F-56E0-4086-B998-04BB1BFA9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E1DE3F-1FCD-4F0B-903C-4F5C5640F1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D43791-FF22-4D87-982C-F737C3F62AE9}"/>
              </a:ext>
            </a:extLst>
          </p:cNvPr>
          <p:cNvSpPr>
            <a:spLocks noGrp="1"/>
          </p:cNvSpPr>
          <p:nvPr>
            <p:ph type="dt" sz="half" idx="10"/>
          </p:nvPr>
        </p:nvSpPr>
        <p:spPr/>
        <p:txBody>
          <a:bodyPr/>
          <a:lstStyle/>
          <a:p>
            <a:fld id="{AA7D0636-AF8C-4309-A236-4F07DD489CFE}" type="datetimeFigureOut">
              <a:rPr lang="en-GB" smtClean="0"/>
              <a:t>17/06/2021</a:t>
            </a:fld>
            <a:endParaRPr lang="en-GB"/>
          </a:p>
        </p:txBody>
      </p:sp>
      <p:sp>
        <p:nvSpPr>
          <p:cNvPr id="5" name="Footer Placeholder 4">
            <a:extLst>
              <a:ext uri="{FF2B5EF4-FFF2-40B4-BE49-F238E27FC236}">
                <a16:creationId xmlns:a16="http://schemas.microsoft.com/office/drawing/2014/main" id="{C584115E-F9B7-4D4A-B1EA-CF2AC5794F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B3956B-748F-45C9-9FB9-17287FDC26DB}"/>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33617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BE0F-C2AA-4913-B0B8-3B9CBFE6C1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E83E7A-6F8F-4726-B533-7552532D3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AEB951-2A23-4F01-9834-0755A822A9D8}"/>
              </a:ext>
            </a:extLst>
          </p:cNvPr>
          <p:cNvSpPr>
            <a:spLocks noGrp="1"/>
          </p:cNvSpPr>
          <p:nvPr>
            <p:ph type="dt" sz="half" idx="10"/>
          </p:nvPr>
        </p:nvSpPr>
        <p:spPr/>
        <p:txBody>
          <a:bodyPr/>
          <a:lstStyle/>
          <a:p>
            <a:fld id="{AA7D0636-AF8C-4309-A236-4F07DD489CFE}" type="datetimeFigureOut">
              <a:rPr lang="en-GB" smtClean="0"/>
              <a:t>17/06/2021</a:t>
            </a:fld>
            <a:endParaRPr lang="en-GB"/>
          </a:p>
        </p:txBody>
      </p:sp>
      <p:sp>
        <p:nvSpPr>
          <p:cNvPr id="5" name="Footer Placeholder 4">
            <a:extLst>
              <a:ext uri="{FF2B5EF4-FFF2-40B4-BE49-F238E27FC236}">
                <a16:creationId xmlns:a16="http://schemas.microsoft.com/office/drawing/2014/main" id="{67181FE2-C553-4A86-AF7B-4B722269DA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8E4251-9362-4DB0-B25A-65B9C9D80AA1}"/>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127725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1AE26-AA58-485E-8DA7-4FBC9B87B3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C8C5AB-73C5-4BE4-A292-B2E4BE1411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30D619-CAD0-40A6-8B00-7A3C5D60E39A}"/>
              </a:ext>
            </a:extLst>
          </p:cNvPr>
          <p:cNvSpPr>
            <a:spLocks noGrp="1"/>
          </p:cNvSpPr>
          <p:nvPr>
            <p:ph type="dt" sz="half" idx="10"/>
          </p:nvPr>
        </p:nvSpPr>
        <p:spPr/>
        <p:txBody>
          <a:bodyPr/>
          <a:lstStyle/>
          <a:p>
            <a:fld id="{AA7D0636-AF8C-4309-A236-4F07DD489CFE}" type="datetimeFigureOut">
              <a:rPr lang="en-GB" smtClean="0"/>
              <a:t>17/06/2021</a:t>
            </a:fld>
            <a:endParaRPr lang="en-GB"/>
          </a:p>
        </p:txBody>
      </p:sp>
      <p:sp>
        <p:nvSpPr>
          <p:cNvPr id="5" name="Footer Placeholder 4">
            <a:extLst>
              <a:ext uri="{FF2B5EF4-FFF2-40B4-BE49-F238E27FC236}">
                <a16:creationId xmlns:a16="http://schemas.microsoft.com/office/drawing/2014/main" id="{CF2911CF-EBE7-4098-8A09-EC545012D9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F119D3-73C6-4419-92F1-0680800FCD8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95756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99FF-30B7-4C0B-BE5B-47EB4AF17B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F54664-940C-42D7-8ECC-9649CC43E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4EABB1-FB21-404D-8F6B-684B24A04227}"/>
              </a:ext>
            </a:extLst>
          </p:cNvPr>
          <p:cNvSpPr>
            <a:spLocks noGrp="1"/>
          </p:cNvSpPr>
          <p:nvPr>
            <p:ph type="dt" sz="half" idx="10"/>
          </p:nvPr>
        </p:nvSpPr>
        <p:spPr/>
        <p:txBody>
          <a:bodyPr/>
          <a:lstStyle/>
          <a:p>
            <a:fld id="{AA7D0636-AF8C-4309-A236-4F07DD489CFE}" type="datetimeFigureOut">
              <a:rPr lang="en-GB" smtClean="0"/>
              <a:t>17/06/2021</a:t>
            </a:fld>
            <a:endParaRPr lang="en-GB"/>
          </a:p>
        </p:txBody>
      </p:sp>
      <p:sp>
        <p:nvSpPr>
          <p:cNvPr id="5" name="Footer Placeholder 4">
            <a:extLst>
              <a:ext uri="{FF2B5EF4-FFF2-40B4-BE49-F238E27FC236}">
                <a16:creationId xmlns:a16="http://schemas.microsoft.com/office/drawing/2014/main" id="{56DACF87-3327-4B44-A803-D68BF9658C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E99CB8-30DB-4A21-B616-F6243484DAF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9723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46FA-8313-4887-A314-EEEB0B824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CDDFA9F-99DC-4D1C-94B6-0FFEDBE9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6C1D3D-45C0-4FE1-9698-2B7A2796A9B8}"/>
              </a:ext>
            </a:extLst>
          </p:cNvPr>
          <p:cNvSpPr>
            <a:spLocks noGrp="1"/>
          </p:cNvSpPr>
          <p:nvPr>
            <p:ph type="dt" sz="half" idx="10"/>
          </p:nvPr>
        </p:nvSpPr>
        <p:spPr/>
        <p:txBody>
          <a:bodyPr/>
          <a:lstStyle/>
          <a:p>
            <a:fld id="{AA7D0636-AF8C-4309-A236-4F07DD489CFE}" type="datetimeFigureOut">
              <a:rPr lang="en-GB" smtClean="0"/>
              <a:t>17/06/2021</a:t>
            </a:fld>
            <a:endParaRPr lang="en-GB"/>
          </a:p>
        </p:txBody>
      </p:sp>
      <p:sp>
        <p:nvSpPr>
          <p:cNvPr id="5" name="Footer Placeholder 4">
            <a:extLst>
              <a:ext uri="{FF2B5EF4-FFF2-40B4-BE49-F238E27FC236}">
                <a16:creationId xmlns:a16="http://schemas.microsoft.com/office/drawing/2014/main" id="{D2F8306A-A9B8-4951-B4FC-874455B567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213843-1728-4F30-B351-0D759BE960C3}"/>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67413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EDDA-1D75-4C19-9706-A635C9CF67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51B825-D648-4FE5-8CCA-489A895E31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AC35B2D-4619-48BC-BB6D-CC67D141A7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70C46CE-436F-464B-9E9B-F2D10F6B3477}"/>
              </a:ext>
            </a:extLst>
          </p:cNvPr>
          <p:cNvSpPr>
            <a:spLocks noGrp="1"/>
          </p:cNvSpPr>
          <p:nvPr>
            <p:ph type="dt" sz="half" idx="10"/>
          </p:nvPr>
        </p:nvSpPr>
        <p:spPr/>
        <p:txBody>
          <a:bodyPr/>
          <a:lstStyle/>
          <a:p>
            <a:fld id="{AA7D0636-AF8C-4309-A236-4F07DD489CFE}" type="datetimeFigureOut">
              <a:rPr lang="en-GB" smtClean="0"/>
              <a:t>17/06/2021</a:t>
            </a:fld>
            <a:endParaRPr lang="en-GB"/>
          </a:p>
        </p:txBody>
      </p:sp>
      <p:sp>
        <p:nvSpPr>
          <p:cNvPr id="6" name="Footer Placeholder 5">
            <a:extLst>
              <a:ext uri="{FF2B5EF4-FFF2-40B4-BE49-F238E27FC236}">
                <a16:creationId xmlns:a16="http://schemas.microsoft.com/office/drawing/2014/main" id="{ADE3FE07-B58C-4BFC-94A3-4B40B5E8A2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1999F-C04F-406B-84AA-3B759BB76028}"/>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67657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9B55-F47A-437D-9BF1-8A4BB16D67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683E18-663D-45E0-A399-EC5A0F602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643B31-AFA7-494F-BACB-44B28352F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08A6C64-87E0-4DB6-8EE8-EA57F4308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6DE35-A0D3-427D-84C8-5071919967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65B545D-36D8-4554-AEDE-BFBF00EE7B0D}"/>
              </a:ext>
            </a:extLst>
          </p:cNvPr>
          <p:cNvSpPr>
            <a:spLocks noGrp="1"/>
          </p:cNvSpPr>
          <p:nvPr>
            <p:ph type="dt" sz="half" idx="10"/>
          </p:nvPr>
        </p:nvSpPr>
        <p:spPr/>
        <p:txBody>
          <a:bodyPr/>
          <a:lstStyle/>
          <a:p>
            <a:fld id="{AA7D0636-AF8C-4309-A236-4F07DD489CFE}" type="datetimeFigureOut">
              <a:rPr lang="en-GB" smtClean="0"/>
              <a:t>17/06/2021</a:t>
            </a:fld>
            <a:endParaRPr lang="en-GB"/>
          </a:p>
        </p:txBody>
      </p:sp>
      <p:sp>
        <p:nvSpPr>
          <p:cNvPr id="8" name="Footer Placeholder 7">
            <a:extLst>
              <a:ext uri="{FF2B5EF4-FFF2-40B4-BE49-F238E27FC236}">
                <a16:creationId xmlns:a16="http://schemas.microsoft.com/office/drawing/2014/main" id="{BF7C2F51-1E62-4E90-824D-F31D9EE18A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332559B-97D8-42F1-B494-FE1DF3784F1E}"/>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72084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1CF3-9E02-4626-BFF0-C436793AFE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9CE6912-8D36-4077-8E59-6D658D70E091}"/>
              </a:ext>
            </a:extLst>
          </p:cNvPr>
          <p:cNvSpPr>
            <a:spLocks noGrp="1"/>
          </p:cNvSpPr>
          <p:nvPr>
            <p:ph type="dt" sz="half" idx="10"/>
          </p:nvPr>
        </p:nvSpPr>
        <p:spPr/>
        <p:txBody>
          <a:bodyPr/>
          <a:lstStyle/>
          <a:p>
            <a:fld id="{AA7D0636-AF8C-4309-A236-4F07DD489CFE}" type="datetimeFigureOut">
              <a:rPr lang="en-GB" smtClean="0"/>
              <a:t>17/06/2021</a:t>
            </a:fld>
            <a:endParaRPr lang="en-GB"/>
          </a:p>
        </p:txBody>
      </p:sp>
      <p:sp>
        <p:nvSpPr>
          <p:cNvPr id="4" name="Footer Placeholder 3">
            <a:extLst>
              <a:ext uri="{FF2B5EF4-FFF2-40B4-BE49-F238E27FC236}">
                <a16:creationId xmlns:a16="http://schemas.microsoft.com/office/drawing/2014/main" id="{CD68D3CB-F866-4A98-8832-A30BEEAEB25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3FA5C2-69FB-402F-B694-5CFDEA641C1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83492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C4287-AE11-4BDE-9788-30C31919354F}"/>
              </a:ext>
            </a:extLst>
          </p:cNvPr>
          <p:cNvSpPr>
            <a:spLocks noGrp="1"/>
          </p:cNvSpPr>
          <p:nvPr>
            <p:ph type="dt" sz="half" idx="10"/>
          </p:nvPr>
        </p:nvSpPr>
        <p:spPr/>
        <p:txBody>
          <a:bodyPr/>
          <a:lstStyle/>
          <a:p>
            <a:fld id="{AA7D0636-AF8C-4309-A236-4F07DD489CFE}" type="datetimeFigureOut">
              <a:rPr lang="en-GB" smtClean="0"/>
              <a:t>17/06/2021</a:t>
            </a:fld>
            <a:endParaRPr lang="en-GB"/>
          </a:p>
        </p:txBody>
      </p:sp>
      <p:sp>
        <p:nvSpPr>
          <p:cNvPr id="3" name="Footer Placeholder 2">
            <a:extLst>
              <a:ext uri="{FF2B5EF4-FFF2-40B4-BE49-F238E27FC236}">
                <a16:creationId xmlns:a16="http://schemas.microsoft.com/office/drawing/2014/main" id="{C6076969-3D4C-4426-81E1-7CBCDEE88D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816D2D7-53EE-4590-84D8-EE92469A471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65315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A421-F5DC-4BAB-A14B-6B79B4DC5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CEAC7E4-F997-4273-8588-A6B171227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AAD4-1FAE-47D0-9105-7441908FC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822C3-0AD8-4490-88D5-433A58A3EE12}"/>
              </a:ext>
            </a:extLst>
          </p:cNvPr>
          <p:cNvSpPr>
            <a:spLocks noGrp="1"/>
          </p:cNvSpPr>
          <p:nvPr>
            <p:ph type="dt" sz="half" idx="10"/>
          </p:nvPr>
        </p:nvSpPr>
        <p:spPr/>
        <p:txBody>
          <a:bodyPr/>
          <a:lstStyle/>
          <a:p>
            <a:fld id="{AA7D0636-AF8C-4309-A236-4F07DD489CFE}" type="datetimeFigureOut">
              <a:rPr lang="en-GB" smtClean="0"/>
              <a:t>17/06/2021</a:t>
            </a:fld>
            <a:endParaRPr lang="en-GB"/>
          </a:p>
        </p:txBody>
      </p:sp>
      <p:sp>
        <p:nvSpPr>
          <p:cNvPr id="6" name="Footer Placeholder 5">
            <a:extLst>
              <a:ext uri="{FF2B5EF4-FFF2-40B4-BE49-F238E27FC236}">
                <a16:creationId xmlns:a16="http://schemas.microsoft.com/office/drawing/2014/main" id="{39D0A800-60F9-4EDD-91F4-321823979A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6B933B-58D7-4B17-BCB0-85621C4C55A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58393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D4C9-6DED-4D50-B56C-BDFC59C58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131036-0360-4991-B089-DFB59CAEA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8F49E60-9505-4718-9D13-CA36713FA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E5BF27-8ABE-46EA-8B7C-1427AE53DED2}"/>
              </a:ext>
            </a:extLst>
          </p:cNvPr>
          <p:cNvSpPr>
            <a:spLocks noGrp="1"/>
          </p:cNvSpPr>
          <p:nvPr>
            <p:ph type="dt" sz="half" idx="10"/>
          </p:nvPr>
        </p:nvSpPr>
        <p:spPr/>
        <p:txBody>
          <a:bodyPr/>
          <a:lstStyle/>
          <a:p>
            <a:fld id="{AA7D0636-AF8C-4309-A236-4F07DD489CFE}" type="datetimeFigureOut">
              <a:rPr lang="en-GB" smtClean="0"/>
              <a:t>17/06/2021</a:t>
            </a:fld>
            <a:endParaRPr lang="en-GB"/>
          </a:p>
        </p:txBody>
      </p:sp>
      <p:sp>
        <p:nvSpPr>
          <p:cNvPr id="6" name="Footer Placeholder 5">
            <a:extLst>
              <a:ext uri="{FF2B5EF4-FFF2-40B4-BE49-F238E27FC236}">
                <a16:creationId xmlns:a16="http://schemas.microsoft.com/office/drawing/2014/main" id="{00C012B2-194C-4BF5-A227-A2B38EAEB7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600EB-1457-42FC-88C0-A0FE861D393A}"/>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38653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6DFE9E-05C5-42E8-BA47-8621A9072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DB0292-2E87-4068-B3D4-A823C9FE6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C3C3A-5142-40EC-8AE2-F63EA0D7A1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D0636-AF8C-4309-A236-4F07DD489CFE}" type="datetimeFigureOut">
              <a:rPr lang="en-GB" smtClean="0"/>
              <a:t>17/06/2021</a:t>
            </a:fld>
            <a:endParaRPr lang="en-GB"/>
          </a:p>
        </p:txBody>
      </p:sp>
      <p:sp>
        <p:nvSpPr>
          <p:cNvPr id="5" name="Footer Placeholder 4">
            <a:extLst>
              <a:ext uri="{FF2B5EF4-FFF2-40B4-BE49-F238E27FC236}">
                <a16:creationId xmlns:a16="http://schemas.microsoft.com/office/drawing/2014/main" id="{DA837131-735E-47EA-8FE1-AF5C9CBD8E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3D47FA-1D6B-4570-93EC-904B41E37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A866C-31F5-46CE-9AE3-DC190F34D21A}" type="slidenum">
              <a:rPr lang="en-GB" smtClean="0"/>
              <a:t>‹#›</a:t>
            </a:fld>
            <a:endParaRPr lang="en-GB"/>
          </a:p>
        </p:txBody>
      </p:sp>
    </p:spTree>
    <p:extLst>
      <p:ext uri="{BB962C8B-B14F-4D97-AF65-F5344CB8AC3E}">
        <p14:creationId xmlns:p14="http://schemas.microsoft.com/office/powerpoint/2010/main" val="26000498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hd5066@p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web.ewu.edu/ewflora/Asteraceae/Carduus%20acanthoides.html" TargetMode="External"/><Relationship Id="rId4" Type="http://schemas.openxmlformats.org/officeDocument/2006/relationships/hyperlink" Target="https://www.brc.ac.uk/plantatlas/plant/carduus-nuta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plants.usda.gov/core/profile?symbol=CANU4" TargetMode="External"/><Relationship Id="rId4" Type="http://schemas.openxmlformats.org/officeDocument/2006/relationships/hyperlink" Target="https://plants.usda.gov/core/profile?symbol=CAAC"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hyperlink" Target="https://www.inspection.gc.ca/plants/seeds/testing-grading/seeds-identification/carduus-acanthoides/eng/1475881428791/1475881429283" TargetMode="External"/><Relationship Id="rId5" Type="http://schemas.openxmlformats.org/officeDocument/2006/relationships/hyperlink" Target="http://www.inspection.gc.ca/plants/seeds/testing-grading/seeds-identification/carduus-nutans/eng/1476277091719/1476277092202" TargetMode="Externa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iological_dispersal" TargetMode="External"/><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www.pbs.org/wnet/nature/blog/the-future-of-the-wolves-of-isle-royale/"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20.pn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mailto:thd5066@psu.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E47522-770A-4384-B0A8-E129C666E0AE}"/>
              </a:ext>
            </a:extLst>
          </p:cNvPr>
          <p:cNvSpPr txBox="1"/>
          <p:nvPr/>
        </p:nvSpPr>
        <p:spPr>
          <a:xfrm>
            <a:off x="383374" y="1056024"/>
            <a:ext cx="11387777" cy="1261884"/>
          </a:xfrm>
          <a:prstGeom prst="rect">
            <a:avLst/>
          </a:prstGeom>
          <a:noFill/>
        </p:spPr>
        <p:txBody>
          <a:bodyPr wrap="square" rtlCol="0">
            <a:spAutoFit/>
          </a:bodyPr>
          <a:lstStyle/>
          <a:p>
            <a:pPr algn="ctr"/>
            <a:r>
              <a:rPr lang="en-GB" sz="3800" dirty="0"/>
              <a:t>Increased temperatures shift flower height distributions and seed dispersal patterns in invasive thistles</a:t>
            </a:r>
          </a:p>
        </p:txBody>
      </p:sp>
      <p:sp>
        <p:nvSpPr>
          <p:cNvPr id="61" name="TextBox 60">
            <a:extLst>
              <a:ext uri="{FF2B5EF4-FFF2-40B4-BE49-F238E27FC236}">
                <a16:creationId xmlns:a16="http://schemas.microsoft.com/office/drawing/2014/main" id="{EB182E7A-0341-485E-9BEF-995E8AA4B790}"/>
              </a:ext>
            </a:extLst>
          </p:cNvPr>
          <p:cNvSpPr txBox="1"/>
          <p:nvPr/>
        </p:nvSpPr>
        <p:spPr>
          <a:xfrm>
            <a:off x="402111" y="4234914"/>
            <a:ext cx="11387777" cy="2066400"/>
          </a:xfrm>
          <a:prstGeom prst="rect">
            <a:avLst/>
          </a:prstGeom>
          <a:noFill/>
        </p:spPr>
        <p:txBody>
          <a:bodyPr wrap="square" rtlCol="0">
            <a:spAutoFit/>
          </a:bodyPr>
          <a:lstStyle/>
          <a:p>
            <a:pPr algn="ctr"/>
            <a:endParaRPr lang="en-GB" sz="2400" dirty="0">
              <a:solidFill>
                <a:schemeClr val="bg1"/>
              </a:solidFill>
            </a:endParaRPr>
          </a:p>
          <a:p>
            <a:pPr algn="ctr">
              <a:lnSpc>
                <a:spcPct val="150000"/>
              </a:lnSpc>
            </a:pPr>
            <a:r>
              <a:rPr lang="en-GB" sz="2400" dirty="0"/>
              <a:t>Trevor Drees</a:t>
            </a:r>
          </a:p>
          <a:p>
            <a:pPr algn="ctr">
              <a:lnSpc>
                <a:spcPct val="150000"/>
              </a:lnSpc>
            </a:pPr>
            <a:r>
              <a:rPr lang="en-GB" sz="2400" dirty="0"/>
              <a:t>The Pennsylvania State University</a:t>
            </a:r>
          </a:p>
          <a:p>
            <a:pPr algn="ctr">
              <a:lnSpc>
                <a:spcPct val="150000"/>
              </a:lnSpc>
            </a:pPr>
            <a:r>
              <a:rPr lang="en-GB" sz="2400" dirty="0">
                <a:hlinkClick r:id="rId2">
                  <a:extLst>
                    <a:ext uri="{A12FA001-AC4F-418D-AE19-62706E023703}">
                      <ahyp:hlinkClr xmlns:ahyp="http://schemas.microsoft.com/office/drawing/2018/hyperlinkcolor" val="tx"/>
                    </a:ext>
                  </a:extLst>
                </a:hlinkClick>
              </a:rPr>
              <a:t>thd5066@psu.edu</a:t>
            </a:r>
            <a:endParaRPr lang="en-GB" sz="2400" dirty="0"/>
          </a:p>
        </p:txBody>
      </p:sp>
      <p:sp>
        <p:nvSpPr>
          <p:cNvPr id="2" name="Rectangle 1">
            <a:extLst>
              <a:ext uri="{FF2B5EF4-FFF2-40B4-BE49-F238E27FC236}">
                <a16:creationId xmlns:a16="http://schemas.microsoft.com/office/drawing/2014/main" id="{E02DC55E-D282-4C94-AEE8-71D315B743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AA2CEEF-033E-4D09-8FB5-4C9DAD10A17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84A7D9C-6BF8-43A6-AAB7-EA2782040E9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8E24F59C-7D2A-4E49-B48A-A2C044FAC0A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17CD65CF-4B65-4CD7-A44F-7A38330614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E544CBE-09A6-409C-B6CB-B76456FFFAC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F84D8135-1007-49F9-9FC9-C15B2593FDFF}"/>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6468203C-2073-4B91-99E5-72C87535370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0F1AEE7B-1672-4DBA-8DCA-D3C8B399986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29DC16F-D330-498E-90C1-96D40E78985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AFB94A93-0A0D-4C71-990B-879BDBDF1F6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9032134-99DF-4FB3-87F2-66566661C5A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C700331-E7FB-4FDB-89E3-3A1C4F742428}"/>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5E19C6E2-C869-4D86-B110-3A7462FBCD7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408108D-9791-4E9C-8833-6114F3265864}"/>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5E370ABA-C99E-41CB-8812-647070952E3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62B4E431-2370-45BB-BBC3-15845FCC59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84A293D0-DB63-48B0-B385-E74B24BAFE7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9AB84557-91F8-4A15-882B-E9FB4FCB559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251C0335-6AB1-4BCE-8BC7-104635415B1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E91A25D2-5210-4E3C-B3D1-333E55AB1C5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FCB481FA-4D88-403D-9903-58ABC55B43B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BB4DBD0-F470-40D3-B71F-3FB2F9B160B6}"/>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54DD6DCE-1ED2-48E2-A6EF-7DDAF365293E}"/>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F9EB2E49-5253-45D6-A36B-EFC91A6DD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5AE3D69A-2158-4414-94C3-FE74D49752A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58882633-77C0-4C44-8B02-508F3EDC6BC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E6422B36-6FC3-4AE1-BEE6-ED18B50E1803}"/>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4197685-B5CF-4F7A-8FCA-774C38208F76}"/>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3323DD76-3032-47C0-9007-37F44DC4C93C}"/>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64977BBA-4E26-4202-9E4C-21FB26866D2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1D5FCAAB-6FFF-43C4-A18E-1326212E924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FC8AA345-4A1B-48E4-89A2-506F0E754C7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E8945DBF-9CD6-4C7E-8C4B-CD5A7AE8AD8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E1C41027-9633-4208-8F28-996445F2203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EA697F89-2EEA-489B-8D5D-99F4A4D41A3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6852C023-13CC-4A3F-AC25-0AD4E8B9E2B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92541DC7-765E-4325-8AA3-C075477985C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321DBEE4-B8E5-4278-8F5F-61D7E5E22DE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2117A1E9-A296-4B17-AF05-B79815FAF85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E7D832E-9E27-4760-9449-8589DFA9D91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E2755245-51C1-4E27-B732-BE5BA118EE8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FAF22D4E-80DE-44A5-8AFF-778C5D9B7FD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E6970FAE-998B-4E9E-9BCA-F4314717870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6813E70B-129E-4A6E-AE6C-5528660C825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886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FA16B2-37F1-4796-9C30-F34FAB28F540}"/>
              </a:ext>
            </a:extLst>
          </p:cNvPr>
          <p:cNvSpPr/>
          <p:nvPr/>
        </p:nvSpPr>
        <p:spPr>
          <a:xfrm>
            <a:off x="6228080" y="4224527"/>
            <a:ext cx="1343152"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F796CDD-EBA3-4A14-91CC-C1C3C68CE772}"/>
              </a:ext>
            </a:extLst>
          </p:cNvPr>
          <p:cNvSpPr txBox="1"/>
          <p:nvPr/>
        </p:nvSpPr>
        <p:spPr>
          <a:xfrm>
            <a:off x="7607225" y="4169536"/>
            <a:ext cx="3635461" cy="369332"/>
          </a:xfrm>
          <a:prstGeom prst="rect">
            <a:avLst/>
          </a:prstGeom>
          <a:noFill/>
        </p:spPr>
        <p:txBody>
          <a:bodyPr wrap="square" rtlCol="0">
            <a:spAutoFit/>
          </a:bodyPr>
          <a:lstStyle/>
          <a:p>
            <a:r>
              <a:rPr lang="en-GB" dirty="0">
                <a:solidFill>
                  <a:srgbClr val="FF0000"/>
                </a:solidFill>
              </a:rPr>
              <a:t>Faster wind blows seeds further</a:t>
            </a:r>
          </a:p>
        </p:txBody>
      </p:sp>
      <p:sp>
        <p:nvSpPr>
          <p:cNvPr id="20" name="TextBox 19">
            <a:extLst>
              <a:ext uri="{FF2B5EF4-FFF2-40B4-BE49-F238E27FC236}">
                <a16:creationId xmlns:a16="http://schemas.microsoft.com/office/drawing/2014/main" id="{FB21E498-F27B-4814-BD26-E17FCFEA50DC}"/>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49124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882BA8D-8C85-4B22-BC25-DECC5C1FD56B}"/>
              </a:ext>
            </a:extLst>
          </p:cNvPr>
          <p:cNvSpPr/>
          <p:nvPr/>
        </p:nvSpPr>
        <p:spPr>
          <a:xfrm>
            <a:off x="6228080" y="4492752"/>
            <a:ext cx="2848864"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92B8FF7-1372-4D0B-AE28-F9F8484AC91D}"/>
              </a:ext>
            </a:extLst>
          </p:cNvPr>
          <p:cNvSpPr txBox="1"/>
          <p:nvPr/>
        </p:nvSpPr>
        <p:spPr>
          <a:xfrm>
            <a:off x="6114931" y="4757741"/>
            <a:ext cx="3635461" cy="646331"/>
          </a:xfrm>
          <a:prstGeom prst="rect">
            <a:avLst/>
          </a:prstGeom>
          <a:noFill/>
        </p:spPr>
        <p:txBody>
          <a:bodyPr wrap="square" rtlCol="0">
            <a:spAutoFit/>
          </a:bodyPr>
          <a:lstStyle/>
          <a:p>
            <a:r>
              <a:rPr lang="en-GB" dirty="0">
                <a:solidFill>
                  <a:srgbClr val="FF0000"/>
                </a:solidFill>
              </a:rPr>
              <a:t>Extreme wind events can carry seeds very long distances</a:t>
            </a: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861210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4324261"/>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a:p>
            <a:pPr marL="285750" indent="-285750">
              <a:buFont typeface="Arial" panose="020B0604020202020204" pitchFamily="34" charset="0"/>
              <a:buChar char="•"/>
            </a:pPr>
            <a:endParaRPr lang="en-GB" dirty="0"/>
          </a:p>
          <a:p>
            <a:r>
              <a:rPr lang="en-GB" dirty="0"/>
              <a:t>Land managers worry about how this will affect invasive species management… 65% have incorporated climate change into their management plans! (</a:t>
            </a:r>
            <a:r>
              <a:rPr lang="en-GB" dirty="0" err="1"/>
              <a:t>Beaury</a:t>
            </a:r>
            <a:r>
              <a:rPr lang="en-GB" dirty="0"/>
              <a:t> </a:t>
            </a:r>
            <a:r>
              <a:rPr lang="en-GB" i="1" dirty="0"/>
              <a:t>et al.</a:t>
            </a:r>
            <a:r>
              <a:rPr lang="en-GB" dirty="0"/>
              <a:t> 2020).</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081A367-F132-4262-BA36-14ECCEDA9751}"/>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326612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4324261"/>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solidFill>
                  <a:schemeClr val="tx1">
                    <a:alpha val="40000"/>
                  </a:schemeClr>
                </a:solidFill>
              </a:rPr>
              <a:t>Precipitation</a:t>
            </a:r>
          </a:p>
          <a:p>
            <a:pPr marL="285750" indent="-285750">
              <a:buFont typeface="Arial" panose="020B0604020202020204" pitchFamily="34" charset="0"/>
              <a:buChar char="•"/>
            </a:pPr>
            <a:r>
              <a:rPr lang="en-GB" dirty="0">
                <a:solidFill>
                  <a:schemeClr val="tx1">
                    <a:alpha val="40000"/>
                  </a:schemeClr>
                </a:solidFill>
              </a:rPr>
              <a:t>Wind speeds</a:t>
            </a:r>
          </a:p>
          <a:p>
            <a:pPr marL="285750" indent="-285750">
              <a:buFont typeface="Arial" panose="020B0604020202020204" pitchFamily="34" charset="0"/>
              <a:buChar char="•"/>
            </a:pPr>
            <a:r>
              <a:rPr lang="en-GB" dirty="0">
                <a:solidFill>
                  <a:schemeClr val="tx1">
                    <a:alpha val="40000"/>
                  </a:schemeClr>
                </a:solidFill>
              </a:rPr>
              <a:t>Frequency of extreme events</a:t>
            </a:r>
          </a:p>
          <a:p>
            <a:pPr marL="285750" indent="-285750">
              <a:buFont typeface="Arial" panose="020B0604020202020204" pitchFamily="34" charset="0"/>
              <a:buChar char="•"/>
            </a:pPr>
            <a:endParaRPr lang="en-GB" dirty="0"/>
          </a:p>
          <a:p>
            <a:r>
              <a:rPr lang="en-GB" dirty="0"/>
              <a:t>Land managers worry about how this will affect invasive species management… 65% have incorporated climate change into their management plans! (</a:t>
            </a:r>
            <a:r>
              <a:rPr lang="en-GB" dirty="0" err="1"/>
              <a:t>Beaury</a:t>
            </a:r>
            <a:r>
              <a:rPr lang="en-GB" dirty="0"/>
              <a:t> </a:t>
            </a:r>
            <a:r>
              <a:rPr lang="en-GB" i="1" dirty="0"/>
              <a:t>et al.</a:t>
            </a:r>
            <a:r>
              <a:rPr lang="en-GB" dirty="0"/>
              <a:t> 2020).</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081A367-F132-4262-BA36-14ECCEDA9751}"/>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807024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923330"/>
          </a:xfrm>
          <a:prstGeom prst="rect">
            <a:avLst/>
          </a:prstGeom>
          <a:noFill/>
        </p:spPr>
        <p:txBody>
          <a:bodyPr wrap="square" rtlCol="0">
            <a:spAutoFit/>
          </a:bodyPr>
          <a:lstStyle/>
          <a:p>
            <a:r>
              <a:rPr lang="en-GB" i="1" dirty="0"/>
              <a:t>Use empirical data and mechanistic models to predict how increases in temperature will alter dispersal patterns in invasive plant species.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01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862322"/>
          </a:xfrm>
          <a:prstGeom prst="rect">
            <a:avLst/>
          </a:prstGeom>
          <a:noFill/>
        </p:spPr>
        <p:txBody>
          <a:bodyPr wrap="square" rtlCol="0">
            <a:spAutoFit/>
          </a:bodyPr>
          <a:lstStyle/>
          <a:p>
            <a:r>
              <a:rPr lang="en-GB" i="1" dirty="0"/>
              <a:t>Use empirical data and mechanistic models to predict how increases in temperature will alter dispersal patterns in invasive plant species.</a:t>
            </a:r>
          </a:p>
          <a:p>
            <a:endParaRPr lang="en-GB" i="1" dirty="0"/>
          </a:p>
          <a:p>
            <a:r>
              <a:rPr lang="en-GB" dirty="0"/>
              <a:t>Not all species will exhibit the same responses to temperature increases, though.</a:t>
            </a:r>
          </a:p>
          <a:p>
            <a:endParaRPr lang="en-GB" dirty="0"/>
          </a:p>
          <a:p>
            <a:r>
              <a:rPr lang="en-GB" dirty="0"/>
              <a:t>We need to choose a species to use as a case study…</a:t>
            </a:r>
          </a:p>
          <a:p>
            <a:endParaRPr lang="en-GB" i="1" dirty="0"/>
          </a:p>
          <a:p>
            <a:endParaRPr lang="en-GB" dirty="0"/>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45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8C26226-7457-43B0-B34D-026DF988644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E01D873F-52C4-4ECA-BBE9-B19CC930A2E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0F9D29F3-3984-4EE6-BFE9-E25CAECF5A5A}"/>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79DEA79-A32F-4E7E-A231-6636ABB99AB0}"/>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60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descr="Image result for carduus nutans">
            <a:extLst>
              <a:ext uri="{FF2B5EF4-FFF2-40B4-BE49-F238E27FC236}">
                <a16:creationId xmlns:a16="http://schemas.microsoft.com/office/drawing/2014/main" id="{A4D79D5F-0226-410F-9053-D9A800A1F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097" y="2404523"/>
            <a:ext cx="4311813" cy="34577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carduus acanthoides">
            <a:extLst>
              <a:ext uri="{FF2B5EF4-FFF2-40B4-BE49-F238E27FC236}">
                <a16:creationId xmlns:a16="http://schemas.microsoft.com/office/drawing/2014/main" id="{0BA6B335-D2F7-47FF-A0E1-9E5FF1B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921" y="2404522"/>
            <a:ext cx="4311814" cy="3457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319DC2-3738-475C-BF21-65AB19857EAD}"/>
              </a:ext>
            </a:extLst>
          </p:cNvPr>
          <p:cNvSpPr txBox="1"/>
          <p:nvPr/>
        </p:nvSpPr>
        <p:spPr>
          <a:xfrm>
            <a:off x="4435645" y="5662231"/>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sp>
        <p:nvSpPr>
          <p:cNvPr id="19" name="TextBox 18">
            <a:extLst>
              <a:ext uri="{FF2B5EF4-FFF2-40B4-BE49-F238E27FC236}">
                <a16:creationId xmlns:a16="http://schemas.microsoft.com/office/drawing/2014/main" id="{52506DD2-EAB0-41E2-9A09-A14FD1140CFD}"/>
              </a:ext>
            </a:extLst>
          </p:cNvPr>
          <p:cNvSpPr txBox="1"/>
          <p:nvPr/>
        </p:nvSpPr>
        <p:spPr>
          <a:xfrm>
            <a:off x="9981011" y="5664902"/>
            <a:ext cx="1643954"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5">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
        <p:nvSpPr>
          <p:cNvPr id="21" name="TextBox 20">
            <a:extLst>
              <a:ext uri="{FF2B5EF4-FFF2-40B4-BE49-F238E27FC236}">
                <a16:creationId xmlns:a16="http://schemas.microsoft.com/office/drawing/2014/main" id="{6F66EDCB-6E59-4935-8F31-AE4B83EAFB59}"/>
              </a:ext>
            </a:extLst>
          </p:cNvPr>
          <p:cNvSpPr txBox="1"/>
          <p:nvPr/>
        </p:nvSpPr>
        <p:spPr>
          <a:xfrm>
            <a:off x="7385553" y="1880447"/>
            <a:ext cx="3251558" cy="492443"/>
          </a:xfrm>
          <a:prstGeom prst="rect">
            <a:avLst/>
          </a:prstGeom>
          <a:noFill/>
        </p:spPr>
        <p:txBody>
          <a:bodyPr wrap="square" rtlCol="0">
            <a:spAutoFit/>
          </a:bodyPr>
          <a:lstStyle/>
          <a:p>
            <a:pPr algn="ctr"/>
            <a:r>
              <a:rPr lang="en-GB" sz="2600" i="1" dirty="0"/>
              <a:t>Carduus </a:t>
            </a:r>
            <a:r>
              <a:rPr lang="en-GB" sz="2600" i="1" dirty="0" err="1"/>
              <a:t>acanthoides</a:t>
            </a:r>
            <a:endParaRPr lang="en-GB" sz="2600" i="1" dirty="0"/>
          </a:p>
        </p:txBody>
      </p:sp>
      <p:sp>
        <p:nvSpPr>
          <p:cNvPr id="7" name="TextBox 6">
            <a:extLst>
              <a:ext uri="{FF2B5EF4-FFF2-40B4-BE49-F238E27FC236}">
                <a16:creationId xmlns:a16="http://schemas.microsoft.com/office/drawing/2014/main" id="{25D4399F-2E2A-4008-A3AD-134C6D430020}"/>
              </a:ext>
            </a:extLst>
          </p:cNvPr>
          <p:cNvSpPr txBox="1"/>
          <p:nvPr/>
        </p:nvSpPr>
        <p:spPr>
          <a:xfrm>
            <a:off x="700974" y="5890726"/>
            <a:ext cx="5180132" cy="338554"/>
          </a:xfrm>
          <a:prstGeom prst="rect">
            <a:avLst/>
          </a:prstGeom>
          <a:noFill/>
        </p:spPr>
        <p:txBody>
          <a:bodyPr wrap="square" rtlCol="0">
            <a:spAutoFit/>
          </a:bodyPr>
          <a:lstStyle/>
          <a:p>
            <a:pPr algn="ctr"/>
            <a:r>
              <a:rPr lang="en-GB" sz="1600" dirty="0"/>
              <a:t>“musk thistle”, “nodding thistle”</a:t>
            </a:r>
          </a:p>
        </p:txBody>
      </p:sp>
      <p:sp>
        <p:nvSpPr>
          <p:cNvPr id="23" name="TextBox 22">
            <a:extLst>
              <a:ext uri="{FF2B5EF4-FFF2-40B4-BE49-F238E27FC236}">
                <a16:creationId xmlns:a16="http://schemas.microsoft.com/office/drawing/2014/main" id="{4DC9228F-04DD-4F7D-A74D-EC144CD60C92}"/>
              </a:ext>
            </a:extLst>
          </p:cNvPr>
          <p:cNvSpPr txBox="1"/>
          <p:nvPr/>
        </p:nvSpPr>
        <p:spPr>
          <a:xfrm>
            <a:off x="6971962" y="5884526"/>
            <a:ext cx="4215845" cy="584775"/>
          </a:xfrm>
          <a:prstGeom prst="rect">
            <a:avLst/>
          </a:prstGeom>
          <a:noFill/>
        </p:spPr>
        <p:txBody>
          <a:bodyPr wrap="square" rtlCol="0">
            <a:spAutoFit/>
          </a:bodyPr>
          <a:lstStyle/>
          <a:p>
            <a:pPr algn="ctr"/>
            <a:r>
              <a:rPr lang="en-GB" sz="1600" dirty="0"/>
              <a:t>“</a:t>
            </a:r>
            <a:r>
              <a:rPr lang="en-GB" sz="1600" dirty="0" err="1"/>
              <a:t>plumeless</a:t>
            </a:r>
            <a:r>
              <a:rPr lang="en-GB" sz="1600" dirty="0"/>
              <a:t> thistle”, “spiny </a:t>
            </a:r>
            <a:r>
              <a:rPr lang="en-GB" sz="1600" dirty="0" err="1"/>
              <a:t>plumeless</a:t>
            </a:r>
            <a:r>
              <a:rPr lang="en-GB" sz="1600" dirty="0"/>
              <a:t> thistle”</a:t>
            </a:r>
          </a:p>
          <a:p>
            <a:pPr algn="ctr"/>
            <a:endParaRPr lang="en-GB" sz="1600" dirty="0"/>
          </a:p>
        </p:txBody>
      </p:sp>
      <p:sp>
        <p:nvSpPr>
          <p:cNvPr id="66" name="TextBox 65">
            <a:extLst>
              <a:ext uri="{FF2B5EF4-FFF2-40B4-BE49-F238E27FC236}">
                <a16:creationId xmlns:a16="http://schemas.microsoft.com/office/drawing/2014/main" id="{DC5B66B9-CDAA-435C-B89D-AC0BC254C419}"/>
              </a:ext>
            </a:extLst>
          </p:cNvPr>
          <p:cNvSpPr txBox="1"/>
          <p:nvPr/>
        </p:nvSpPr>
        <p:spPr>
          <a:xfrm>
            <a:off x="1748072" y="1843799"/>
            <a:ext cx="3251558" cy="492443"/>
          </a:xfrm>
          <a:prstGeom prst="rect">
            <a:avLst/>
          </a:prstGeom>
          <a:noFill/>
        </p:spPr>
        <p:txBody>
          <a:bodyPr wrap="square" rtlCol="0">
            <a:spAutoFit/>
          </a:bodyPr>
          <a:lstStyle/>
          <a:p>
            <a:pPr algn="ctr"/>
            <a:r>
              <a:rPr lang="en-GB" sz="2600" i="1" dirty="0"/>
              <a:t>Carduus nutans</a:t>
            </a:r>
          </a:p>
        </p:txBody>
      </p:sp>
      <p:sp>
        <p:nvSpPr>
          <p:cNvPr id="2" name="Rectangle 1">
            <a:extLst>
              <a:ext uri="{FF2B5EF4-FFF2-40B4-BE49-F238E27FC236}">
                <a16:creationId xmlns:a16="http://schemas.microsoft.com/office/drawing/2014/main" id="{CF1AA4A3-41F9-4AA0-9EDE-955C6ADAB9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EC845BD-16E0-46F4-93BD-32610A98933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FBB79D05-338F-4AB1-8FE8-90EAEBCC343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081EC5D-39A8-44BB-927C-40F43178FD1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9DDC213-E0CF-4366-B70D-11CBFA264EFF}"/>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67F6D0B-1F01-4EF8-80EC-8FC1F58FA4E4}"/>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D49BEA9-4273-458B-97B2-5112C68946A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1A1C721-8008-470B-8742-087C81A97272}"/>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11979ED-BC9A-4E63-8D67-E4364A5E9423}"/>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EB648C1-E1B2-451A-AAA6-A25078511E3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0671378-B1A8-467E-97CE-130C18F9545B}"/>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8F9490-122E-41B3-BBE1-1930C2EEDD4E}"/>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815460B-7871-49C0-98F9-AFE77D34F32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8B90FA8-6B3F-4AB1-AB07-8AE57796195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8DB14A5-06EF-4DE0-8C25-FA22CBD6D50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39334203-A97F-4137-93E5-C20472B0338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1E087427-B519-421D-AA91-4FFE58A9B25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EEA3A9F-93C9-4BA0-BE19-3CEE9F0C33E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FDEC14C3-F168-4619-B2B4-6C83AE6AE92D}"/>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497BB158-425D-43A4-9BDD-0FC0B9A1B6D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57C22753-8B4C-44BF-8AFA-7D4CB5D1824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252D9B02-62BA-4682-86DE-C7BA382F9AB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C8F3BBD-682F-4B01-8C3D-4BF54260FCA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C880DDE-10C8-4230-9E00-44245AB9D127}"/>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283EDA6-2611-4F34-AB46-9AD83C8733B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D81AC9E9-B767-4D2E-A095-2054E096B76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00FFB548-209A-49B2-8AFB-906A17C8082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F4AC4866-6468-402E-9951-76AE736CC75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C0EFA01C-40C8-4EC2-A8AF-3DDCE0506A6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CAC8764D-A2DF-4896-8F17-C027483CEB3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8772F139-07D2-423F-9DA1-54F974290DA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827A2DA-F633-4A54-A154-911104E874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687B868-613F-493C-8BE0-CE0D88A000C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B9477BC-3744-42BC-BAC7-47EA2FF5405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197EC2A-34B1-4B91-AAD6-4DE27311823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C634079F-EA1E-499B-8FC8-45168DC702A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 name="Rectangle 1024">
            <a:extLst>
              <a:ext uri="{FF2B5EF4-FFF2-40B4-BE49-F238E27FC236}">
                <a16:creationId xmlns:a16="http://schemas.microsoft.com/office/drawing/2014/main" id="{678946CB-0C66-4301-9964-6571601DE27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6" name="Rectangle 1025">
            <a:extLst>
              <a:ext uri="{FF2B5EF4-FFF2-40B4-BE49-F238E27FC236}">
                <a16:creationId xmlns:a16="http://schemas.microsoft.com/office/drawing/2014/main" id="{A8248078-C5C8-495C-8BBE-84829414E40A}"/>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7" name="Rectangle 1026">
            <a:extLst>
              <a:ext uri="{FF2B5EF4-FFF2-40B4-BE49-F238E27FC236}">
                <a16:creationId xmlns:a16="http://schemas.microsoft.com/office/drawing/2014/main" id="{3153FDF8-5D95-4F91-B961-46AB961D995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Rectangle 1027">
            <a:extLst>
              <a:ext uri="{FF2B5EF4-FFF2-40B4-BE49-F238E27FC236}">
                <a16:creationId xmlns:a16="http://schemas.microsoft.com/office/drawing/2014/main" id="{29F440A6-6452-46B5-821F-09C1A696A3E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Rectangle 1028">
            <a:extLst>
              <a:ext uri="{FF2B5EF4-FFF2-40B4-BE49-F238E27FC236}">
                <a16:creationId xmlns:a16="http://schemas.microsoft.com/office/drawing/2014/main" id="{2BA5C30F-54FF-45AD-B335-0B2B4FA1A46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1" name="Rectangle 1030">
            <a:extLst>
              <a:ext uri="{FF2B5EF4-FFF2-40B4-BE49-F238E27FC236}">
                <a16:creationId xmlns:a16="http://schemas.microsoft.com/office/drawing/2014/main" id="{60D2007C-051F-4806-8321-F2D3E5AFA6D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1A4FB3DA-CB1C-4E8D-8BEA-2A23AB87916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Rectangle 1033">
            <a:extLst>
              <a:ext uri="{FF2B5EF4-FFF2-40B4-BE49-F238E27FC236}">
                <a16:creationId xmlns:a16="http://schemas.microsoft.com/office/drawing/2014/main" id="{070DD7F5-3F5B-45D9-BFF5-E22EF83760E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59B2128C-DF82-4646-835B-18348853E97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2F31CAB3-88C0-4717-A838-09B1443B394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10598FD2-B8A2-4547-B069-3304C83F44F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A82EB9F1-F3D4-4527-BF0D-8A5498E3E43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Rectangle 1038">
            <a:extLst>
              <a:ext uri="{FF2B5EF4-FFF2-40B4-BE49-F238E27FC236}">
                <a16:creationId xmlns:a16="http://schemas.microsoft.com/office/drawing/2014/main" id="{1BAFC441-485A-47D4-B168-CC71C62B65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0" name="Rectangle 1039">
            <a:extLst>
              <a:ext uri="{FF2B5EF4-FFF2-40B4-BE49-F238E27FC236}">
                <a16:creationId xmlns:a16="http://schemas.microsoft.com/office/drawing/2014/main" id="{B3DEBFE8-55A1-4685-892D-278A92F2D1F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F34B6A25-C068-432D-A9CE-29EADFC7C5B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Rectangle 1041">
            <a:extLst>
              <a:ext uri="{FF2B5EF4-FFF2-40B4-BE49-F238E27FC236}">
                <a16:creationId xmlns:a16="http://schemas.microsoft.com/office/drawing/2014/main" id="{BA1008A6-670D-42BC-AFE6-46712A6CD484}"/>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Rectangle 1042">
            <a:extLst>
              <a:ext uri="{FF2B5EF4-FFF2-40B4-BE49-F238E27FC236}">
                <a16:creationId xmlns:a16="http://schemas.microsoft.com/office/drawing/2014/main" id="{860D8F99-7B6A-4B22-9329-704D98FB04F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4" name="Rectangle 1043">
            <a:extLst>
              <a:ext uri="{FF2B5EF4-FFF2-40B4-BE49-F238E27FC236}">
                <a16:creationId xmlns:a16="http://schemas.microsoft.com/office/drawing/2014/main" id="{3B769173-C726-47F4-AF6C-CBB14731336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5" name="Rectangle 1044">
            <a:extLst>
              <a:ext uri="{FF2B5EF4-FFF2-40B4-BE49-F238E27FC236}">
                <a16:creationId xmlns:a16="http://schemas.microsoft.com/office/drawing/2014/main" id="{6F8D440E-A35B-48DD-8700-6951BF64F3B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6" name="Rectangle 1045">
            <a:extLst>
              <a:ext uri="{FF2B5EF4-FFF2-40B4-BE49-F238E27FC236}">
                <a16:creationId xmlns:a16="http://schemas.microsoft.com/office/drawing/2014/main" id="{9D0D11D5-8F8E-414A-BE79-A70262ABA65A}"/>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C21AD06B-EF6B-4F37-A0E6-0692818C405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TextBox 1047">
            <a:extLst>
              <a:ext uri="{FF2B5EF4-FFF2-40B4-BE49-F238E27FC236}">
                <a16:creationId xmlns:a16="http://schemas.microsoft.com/office/drawing/2014/main" id="{9DB33BB0-EF8E-493D-99F0-A888625DED27}"/>
              </a:ext>
            </a:extLst>
          </p:cNvPr>
          <p:cNvSpPr txBox="1"/>
          <p:nvPr/>
        </p:nvSpPr>
        <p:spPr>
          <a:xfrm>
            <a:off x="1003750" y="602265"/>
            <a:ext cx="8881930" cy="830997"/>
          </a:xfrm>
          <a:prstGeom prst="rect">
            <a:avLst/>
          </a:prstGeom>
          <a:noFill/>
        </p:spPr>
        <p:txBody>
          <a:bodyPr wrap="square" rtlCol="0">
            <a:spAutoFit/>
          </a:bodyPr>
          <a:lstStyle/>
          <a:p>
            <a:r>
              <a:rPr lang="en-GB" sz="4800" dirty="0"/>
              <a:t>Study system: invasive thistles</a:t>
            </a:r>
          </a:p>
        </p:txBody>
      </p:sp>
      <p:sp>
        <p:nvSpPr>
          <p:cNvPr id="17" name="Rectangle 16">
            <a:extLst>
              <a:ext uri="{FF2B5EF4-FFF2-40B4-BE49-F238E27FC236}">
                <a16:creationId xmlns:a16="http://schemas.microsoft.com/office/drawing/2014/main" id="{AD3B1A1B-6772-4F33-AEB5-47620016D20D}"/>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3426F73-928C-4214-A929-DF9D8421D6F6}"/>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11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731C280-3851-4A05-89B1-4F0BDCDD5CC9}"/>
              </a:ext>
            </a:extLst>
          </p:cNvPr>
          <p:cNvSpPr txBox="1"/>
          <p:nvPr/>
        </p:nvSpPr>
        <p:spPr>
          <a:xfrm>
            <a:off x="6444490" y="4310749"/>
            <a:ext cx="5362196" cy="2400657"/>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(33 states)</a:t>
            </a:r>
          </a:p>
          <a:p>
            <a:pPr marL="285750" indent="-285750">
              <a:buFont typeface="Arial" panose="020B0604020202020204" pitchFamily="34" charset="0"/>
              <a:buChar char="•"/>
            </a:pPr>
            <a:r>
              <a:rPr lang="en-GB" sz="2000" dirty="0"/>
              <a:t>Canada (BC, NB, NS, ON, QC)</a:t>
            </a:r>
          </a:p>
          <a:p>
            <a:pPr marL="285750" indent="-285750">
              <a:buFont typeface="Arial" panose="020B0604020202020204" pitchFamily="34" charset="0"/>
              <a:buChar char="•"/>
            </a:pPr>
            <a:r>
              <a:rPr lang="en-GB" sz="2000" dirty="0"/>
              <a:t>South America (Argentina, Uruguay)</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New Zealand</a:t>
            </a:r>
          </a:p>
          <a:p>
            <a:pPr marL="285750" indent="-285750">
              <a:buFont typeface="Arial" panose="020B0604020202020204" pitchFamily="34" charset="0"/>
              <a:buChar char="•"/>
            </a:pPr>
            <a:endParaRPr lang="en-GB" sz="1000" dirty="0"/>
          </a:p>
          <a:p>
            <a:r>
              <a:rPr lang="en-GB" sz="1600" i="1" dirty="0"/>
              <a:t>Native to Europe and Central Asia</a:t>
            </a:r>
          </a:p>
        </p:txBody>
      </p:sp>
      <p:sp>
        <p:nvSpPr>
          <p:cNvPr id="20" name="TextBox 19">
            <a:extLst>
              <a:ext uri="{FF2B5EF4-FFF2-40B4-BE49-F238E27FC236}">
                <a16:creationId xmlns:a16="http://schemas.microsoft.com/office/drawing/2014/main" id="{F1DA68B2-D46F-4C75-97CF-3097B7CC791D}"/>
              </a:ext>
            </a:extLst>
          </p:cNvPr>
          <p:cNvSpPr txBox="1"/>
          <p:nvPr/>
        </p:nvSpPr>
        <p:spPr>
          <a:xfrm>
            <a:off x="432720" y="4274319"/>
            <a:ext cx="5251902" cy="2339102"/>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(All states except AK, FL, HI, ME, VT)</a:t>
            </a:r>
          </a:p>
          <a:p>
            <a:pPr marL="285750" indent="-285750">
              <a:buFont typeface="Arial" panose="020B0604020202020204" pitchFamily="34" charset="0"/>
              <a:buChar char="•"/>
            </a:pPr>
            <a:r>
              <a:rPr lang="en-GB" sz="2000" dirty="0"/>
              <a:t>Canada (All provinces except NT, NU, PE, YT)</a:t>
            </a:r>
          </a:p>
          <a:p>
            <a:pPr marL="285750" indent="-285750">
              <a:buFont typeface="Arial" panose="020B0604020202020204" pitchFamily="34" charset="0"/>
              <a:buChar char="•"/>
            </a:pPr>
            <a:r>
              <a:rPr lang="en-GB" sz="2000" dirty="0"/>
              <a:t>South America (Chile)</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Australia and New Zealand</a:t>
            </a:r>
          </a:p>
          <a:p>
            <a:endParaRPr lang="en-GB" sz="1000" dirty="0"/>
          </a:p>
          <a:p>
            <a:r>
              <a:rPr lang="en-GB" sz="1600" i="1" dirty="0"/>
              <a:t>Native to Europe and Central Asia</a:t>
            </a:r>
          </a:p>
        </p:txBody>
      </p:sp>
      <p:pic>
        <p:nvPicPr>
          <p:cNvPr id="18" name="Picture 17">
            <a:extLst>
              <a:ext uri="{FF2B5EF4-FFF2-40B4-BE49-F238E27FC236}">
                <a16:creationId xmlns:a16="http://schemas.microsoft.com/office/drawing/2014/main" id="{FF65A861-A70B-4AF9-B238-A69FF6CCC99D}"/>
              </a:ext>
            </a:extLst>
          </p:cNvPr>
          <p:cNvPicPr>
            <a:picLocks noChangeAspect="1"/>
          </p:cNvPicPr>
          <p:nvPr/>
        </p:nvPicPr>
        <p:blipFill rotWithShape="1">
          <a:blip r:embed="rId2"/>
          <a:srcRect l="42071" t="34723" r="10760" b="19495"/>
          <a:stretch/>
        </p:blipFill>
        <p:spPr>
          <a:xfrm>
            <a:off x="6531907" y="1454314"/>
            <a:ext cx="5134345" cy="2803266"/>
          </a:xfrm>
          <a:prstGeom prst="rect">
            <a:avLst/>
          </a:prstGeom>
          <a:ln>
            <a:solidFill>
              <a:schemeClr val="tx1"/>
            </a:solidFill>
          </a:ln>
        </p:spPr>
      </p:pic>
      <p:pic>
        <p:nvPicPr>
          <p:cNvPr id="17" name="Picture 16">
            <a:extLst>
              <a:ext uri="{FF2B5EF4-FFF2-40B4-BE49-F238E27FC236}">
                <a16:creationId xmlns:a16="http://schemas.microsoft.com/office/drawing/2014/main" id="{4F0E86C5-D409-4047-AE20-036ABC43EA84}"/>
              </a:ext>
            </a:extLst>
          </p:cNvPr>
          <p:cNvPicPr>
            <a:picLocks noChangeAspect="1"/>
          </p:cNvPicPr>
          <p:nvPr/>
        </p:nvPicPr>
        <p:blipFill rotWithShape="1">
          <a:blip r:embed="rId3"/>
          <a:srcRect l="42039" t="36127" r="10760" b="18058"/>
          <a:stretch/>
        </p:blipFill>
        <p:spPr>
          <a:xfrm>
            <a:off x="525061" y="1450908"/>
            <a:ext cx="5134337" cy="2803272"/>
          </a:xfrm>
          <a:prstGeom prst="rect">
            <a:avLst/>
          </a:prstGeom>
          <a:ln>
            <a:solidFill>
              <a:schemeClr val="tx1"/>
            </a:solidFill>
          </a:ln>
        </p:spPr>
      </p:pic>
      <p:sp>
        <p:nvSpPr>
          <p:cNvPr id="23" name="TextBox 22">
            <a:extLst>
              <a:ext uri="{FF2B5EF4-FFF2-40B4-BE49-F238E27FC236}">
                <a16:creationId xmlns:a16="http://schemas.microsoft.com/office/drawing/2014/main" id="{F782DC27-B157-43B0-B5E1-C7860BE1589A}"/>
              </a:ext>
            </a:extLst>
          </p:cNvPr>
          <p:cNvSpPr txBox="1"/>
          <p:nvPr/>
        </p:nvSpPr>
        <p:spPr>
          <a:xfrm>
            <a:off x="1125332" y="876771"/>
            <a:ext cx="3935176" cy="553998"/>
          </a:xfrm>
          <a:prstGeom prst="rect">
            <a:avLst/>
          </a:prstGeom>
          <a:noFill/>
        </p:spPr>
        <p:txBody>
          <a:bodyPr wrap="square" rtlCol="0">
            <a:spAutoFit/>
          </a:bodyPr>
          <a:lstStyle/>
          <a:p>
            <a:pPr algn="ctr"/>
            <a:r>
              <a:rPr lang="en-GB" sz="3000" i="1" dirty="0"/>
              <a:t>Carduus nutans</a:t>
            </a:r>
          </a:p>
        </p:txBody>
      </p:sp>
      <p:sp>
        <p:nvSpPr>
          <p:cNvPr id="66" name="TextBox 65">
            <a:extLst>
              <a:ext uri="{FF2B5EF4-FFF2-40B4-BE49-F238E27FC236}">
                <a16:creationId xmlns:a16="http://schemas.microsoft.com/office/drawing/2014/main" id="{AE431E7C-EDB2-46FB-B3A3-BE88DFD6B188}"/>
              </a:ext>
            </a:extLst>
          </p:cNvPr>
          <p:cNvSpPr txBox="1"/>
          <p:nvPr/>
        </p:nvSpPr>
        <p:spPr>
          <a:xfrm>
            <a:off x="7403306" y="876771"/>
            <a:ext cx="3444564" cy="553998"/>
          </a:xfrm>
          <a:prstGeom prst="rect">
            <a:avLst/>
          </a:prstGeom>
          <a:noFill/>
        </p:spPr>
        <p:txBody>
          <a:bodyPr wrap="square" rtlCol="0">
            <a:spAutoFit/>
          </a:bodyPr>
          <a:lstStyle/>
          <a:p>
            <a:pPr algn="ctr"/>
            <a:r>
              <a:rPr lang="en-GB" sz="3000" i="1" dirty="0"/>
              <a:t>Carduus </a:t>
            </a:r>
            <a:r>
              <a:rPr lang="en-GB" sz="3000" i="1" dirty="0" err="1"/>
              <a:t>acanthoides</a:t>
            </a:r>
            <a:endParaRPr lang="en-GB" sz="3000" i="1" dirty="0"/>
          </a:p>
        </p:txBody>
      </p:sp>
      <p:sp>
        <p:nvSpPr>
          <p:cNvPr id="69" name="TextBox 68">
            <a:extLst>
              <a:ext uri="{FF2B5EF4-FFF2-40B4-BE49-F238E27FC236}">
                <a16:creationId xmlns:a16="http://schemas.microsoft.com/office/drawing/2014/main" id="{F8E08378-7B34-47FC-ABD6-EF989DB93901}"/>
              </a:ext>
            </a:extLst>
          </p:cNvPr>
          <p:cNvSpPr txBox="1"/>
          <p:nvPr/>
        </p:nvSpPr>
        <p:spPr>
          <a:xfrm>
            <a:off x="472511" y="4065919"/>
            <a:ext cx="1831483" cy="200055"/>
          </a:xfrm>
          <a:prstGeom prst="rect">
            <a:avLst/>
          </a:prstGeom>
          <a:noFill/>
        </p:spPr>
        <p:txBody>
          <a:bodyPr wrap="square" rtlCol="0">
            <a:spAutoFit/>
          </a:bodyPr>
          <a:lstStyle/>
          <a:p>
            <a:r>
              <a:rPr lang="en-GB" sz="700" dirty="0"/>
              <a:t>Image source: </a:t>
            </a:r>
            <a:r>
              <a:rPr lang="en-GB" sz="700" dirty="0">
                <a:hlinkClick r:id="rId4">
                  <a:extLst>
                    <a:ext uri="{A12FA001-AC4F-418D-AE19-62706E023703}">
                      <ahyp:hlinkClr xmlns:ahyp="http://schemas.microsoft.com/office/drawing/2018/hyperlinkcolor" val="tx"/>
                    </a:ext>
                  </a:extLst>
                </a:hlinkClick>
              </a:rPr>
              <a:t>plants.usda.gov</a:t>
            </a:r>
            <a:endParaRPr lang="en-GB" sz="700" dirty="0"/>
          </a:p>
        </p:txBody>
      </p:sp>
      <p:sp>
        <p:nvSpPr>
          <p:cNvPr id="70" name="TextBox 69">
            <a:extLst>
              <a:ext uri="{FF2B5EF4-FFF2-40B4-BE49-F238E27FC236}">
                <a16:creationId xmlns:a16="http://schemas.microsoft.com/office/drawing/2014/main" id="{69F40540-4AA7-4376-BACF-68D79FB1DAC5}"/>
              </a:ext>
            </a:extLst>
          </p:cNvPr>
          <p:cNvSpPr txBox="1"/>
          <p:nvPr/>
        </p:nvSpPr>
        <p:spPr>
          <a:xfrm>
            <a:off x="6477054" y="4065925"/>
            <a:ext cx="1831483"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plants.usda.gov</a:t>
            </a:r>
            <a:endParaRPr lang="en-GB" sz="700" dirty="0"/>
          </a:p>
        </p:txBody>
      </p:sp>
      <p:sp>
        <p:nvSpPr>
          <p:cNvPr id="4" name="Rectangle 3">
            <a:extLst>
              <a:ext uri="{FF2B5EF4-FFF2-40B4-BE49-F238E27FC236}">
                <a16:creationId xmlns:a16="http://schemas.microsoft.com/office/drawing/2014/main" id="{510448A4-7A1A-4FD9-9B3A-ABCDD1C818D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083B9D2-746E-4FCC-9E00-8CA082C88E6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365511A3-48FC-4D9E-B940-0065DD346C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B26B77D-66E2-4F9F-A42F-8790463E6EB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811813A-CEA0-472A-9E70-1E7FE3381DB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9F5C4F-807B-4312-BA4E-BBAEE04D366F}"/>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20F9E94-801B-4F20-873F-442844F86A1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FE8BE6A-5E82-4D8A-985A-43A49A816F01}"/>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C8A6FB4-9F56-4641-8021-810BE82B60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CB7FC1B-7B33-4A01-A1B6-CD33D6BA424F}"/>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F14A9F7-E99E-44D3-8803-A65A602E3C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C06845-B98B-401F-B719-9302504AD483}"/>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8BFCBB5-6D44-4E33-9D85-2B43E0CC4AF0}"/>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DBCCFF9-55F3-415A-9422-E2EBBF72529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471D812-2817-4150-A1F2-965BF1F8BC4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0C7FE71-7B6D-414C-A54E-C8F717A5964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C23C1E2-6811-46F1-9827-67792884D3F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17FD83B-59AF-4C70-9C12-7C90A200C09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3514E4A8-E6C2-4566-868A-B6761BDE9BA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9EA14331-7358-4D96-8805-1AA6BD9DEED5}"/>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CF167EC-F668-4DEE-B4F3-EBAAB1D351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86F2B6B-1149-43F7-8744-4DF7D194D0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6D3BF7E-4BDE-4031-BD95-A1FFB0955A5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F9A51B52-2829-4D8F-B845-43F03E64593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8734084A-8771-420A-B759-2DF73076272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B5F4086-40E2-445F-9E0D-349719016B9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55786256-1BEE-4AAF-A2D4-E481D9343B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AB4D7B-D77C-4E48-A75B-785D55DF93A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039FE1C-B324-461D-8372-D2E419C7BAB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BF38EC1B-ADFA-4E47-9978-130498859A4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51D9BDAA-4EFC-41B2-B532-543798E1385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83A9E98-F573-4BED-93AE-DACF83A0D6F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7C2AB75-48B0-4E6D-A40E-0E4A32B377C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79F1E884-3121-4DCD-B9EF-12824AAF5D26}"/>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842369C6-6525-4806-AC81-8B4DABE6B96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DC0D108-FDA1-4559-8749-46FB484E7FD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08B04445-F2F9-46E2-8983-F3AB77DC7AB8}"/>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BEFC394F-C632-49F0-AEA5-47E25083D46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5E4A789-B1B9-4D72-869B-52455E8B59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F6FD8805-30AC-4523-B302-7D71CAD84850}"/>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B7CD6F48-EF62-4198-B5E4-CF0EA26DA24F}"/>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A44042A-E90E-4336-8630-E31501D769F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5A3A58-5AE5-4302-A024-8CEF3E58281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9B9E32DD-1062-467C-A42E-B4C058A1F3E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4506015-B062-46E7-97BE-9210A0CEAD02}"/>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B526CC14-45AD-48BC-A79E-2D44F709817E}"/>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4609AC-DABD-43CB-95D8-4826E7173C8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07D5FFC-A23A-43C1-9679-2B696B56441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1D48ED5-69D5-40AA-8F31-92ED0B8AAC2B}"/>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7BA46F4-4269-4B89-8A41-3A1B1BC4EF4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E97BECE2-1D8A-448B-AE5B-3A47D786183A}"/>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B853679-02B8-4979-8F0B-7391652153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09BA347-A82E-4F63-A1A2-A44E6CA7594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1EA131E7-FE4E-4342-A1B4-4B0B2209A814}"/>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BE2E0DA5-49DE-4DA5-AEA2-D6480D6E345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1599150A-06F5-41AF-82CC-B87D4D59310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56FC5BE3-8CD0-430E-B240-A12F7A8F0958}"/>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C93B3D2C-54CA-4E31-8220-CAFB0F1D9500}"/>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E17C2CC-9F87-4CDB-92F8-3C5D94D57DF8}"/>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553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food&#10;&#10;Description automatically generated">
            <a:extLst>
              <a:ext uri="{FF2B5EF4-FFF2-40B4-BE49-F238E27FC236}">
                <a16:creationId xmlns:a16="http://schemas.microsoft.com/office/drawing/2014/main" id="{DDB88AA6-5CAA-4DB9-AEAA-E8658EDB861A}"/>
              </a:ext>
            </a:extLst>
          </p:cNvPr>
          <p:cNvPicPr>
            <a:picLocks noChangeAspect="1"/>
          </p:cNvPicPr>
          <p:nvPr/>
        </p:nvPicPr>
        <p:blipFill rotWithShape="1">
          <a:blip r:embed="rId2">
            <a:extLst>
              <a:ext uri="{28A0092B-C50C-407E-A947-70E740481C1C}">
                <a14:useLocalDpi xmlns:a14="http://schemas.microsoft.com/office/drawing/2010/main" val="0"/>
              </a:ext>
            </a:extLst>
          </a:blip>
          <a:srcRect r="49729"/>
          <a:stretch/>
        </p:blipFill>
        <p:spPr>
          <a:xfrm rot="10800000" flipV="1">
            <a:off x="2242993" y="1432196"/>
            <a:ext cx="3862858" cy="4322247"/>
          </a:xfrm>
          <a:prstGeom prst="rect">
            <a:avLst/>
          </a:prstGeom>
        </p:spPr>
      </p:pic>
      <p:sp>
        <p:nvSpPr>
          <p:cNvPr id="2" name="TextBox 1">
            <a:extLst>
              <a:ext uri="{FF2B5EF4-FFF2-40B4-BE49-F238E27FC236}">
                <a16:creationId xmlns:a16="http://schemas.microsoft.com/office/drawing/2014/main" id="{44AB63DB-28BE-4DB6-B035-8A0D44380AB8}"/>
              </a:ext>
            </a:extLst>
          </p:cNvPr>
          <p:cNvSpPr txBox="1"/>
          <p:nvPr/>
        </p:nvSpPr>
        <p:spPr>
          <a:xfrm>
            <a:off x="2257441" y="955204"/>
            <a:ext cx="7680556" cy="400110"/>
          </a:xfrm>
          <a:prstGeom prst="rect">
            <a:avLst/>
          </a:prstGeom>
          <a:noFill/>
        </p:spPr>
        <p:txBody>
          <a:bodyPr wrap="square" rtlCol="0">
            <a:spAutoFit/>
          </a:bodyPr>
          <a:lstStyle/>
          <a:p>
            <a:pPr algn="ctr"/>
            <a:r>
              <a:rPr lang="en-GB" sz="2000" dirty="0"/>
              <a:t>Seeds are the propagules through which these thistles are dispersed…</a:t>
            </a:r>
          </a:p>
        </p:txBody>
      </p:sp>
      <p:pic>
        <p:nvPicPr>
          <p:cNvPr id="4" name="Picture 3" descr="A picture containing food&#10;&#10;Description automatically generated">
            <a:extLst>
              <a:ext uri="{FF2B5EF4-FFF2-40B4-BE49-F238E27FC236}">
                <a16:creationId xmlns:a16="http://schemas.microsoft.com/office/drawing/2014/main" id="{949BE63A-8069-4E8B-B3BC-EE80A135D42C}"/>
              </a:ext>
            </a:extLst>
          </p:cNvPr>
          <p:cNvPicPr>
            <a:picLocks noChangeAspect="1"/>
          </p:cNvPicPr>
          <p:nvPr/>
        </p:nvPicPr>
        <p:blipFill rotWithShape="1">
          <a:blip r:embed="rId2">
            <a:extLst>
              <a:ext uri="{28A0092B-C50C-407E-A947-70E740481C1C}">
                <a14:useLocalDpi xmlns:a14="http://schemas.microsoft.com/office/drawing/2010/main" val="0"/>
              </a:ext>
            </a:extLst>
          </a:blip>
          <a:srcRect l="50266"/>
          <a:stretch/>
        </p:blipFill>
        <p:spPr>
          <a:xfrm rot="10800000" flipV="1">
            <a:off x="6099867" y="1432197"/>
            <a:ext cx="3821565" cy="4322247"/>
          </a:xfrm>
          <a:prstGeom prst="rect">
            <a:avLst/>
          </a:prstGeom>
        </p:spPr>
      </p:pic>
      <p:pic>
        <p:nvPicPr>
          <p:cNvPr id="10" name="Picture 2" descr="Figure 1 - Spiny plumeless thistle (Carduus acanthoides) achenes">
            <a:extLst>
              <a:ext uri="{FF2B5EF4-FFF2-40B4-BE49-F238E27FC236}">
                <a16:creationId xmlns:a16="http://schemas.microsoft.com/office/drawing/2014/main" id="{150D911A-CA45-4850-949A-ACA47DC4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926" y="3832691"/>
            <a:ext cx="2998212" cy="2398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E30FBF5-9719-49E1-AEE2-890117208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59" y="3836833"/>
            <a:ext cx="3004015" cy="2403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0EC9D-443B-4411-AE92-43CD55FDB4B6}"/>
              </a:ext>
            </a:extLst>
          </p:cNvPr>
          <p:cNvSpPr txBox="1"/>
          <p:nvPr/>
        </p:nvSpPr>
        <p:spPr>
          <a:xfrm>
            <a:off x="2192843" y="1415950"/>
            <a:ext cx="1725595" cy="200055"/>
          </a:xfrm>
          <a:prstGeom prst="rect">
            <a:avLst/>
          </a:prstGeom>
          <a:noFill/>
        </p:spPr>
        <p:txBody>
          <a:bodyPr wrap="square" rtlCol="0">
            <a:spAutoFit/>
          </a:bodyPr>
          <a:lstStyle/>
          <a:p>
            <a:r>
              <a:rPr lang="en-GB" sz="700" dirty="0"/>
              <a:t>Image source: T. Drees</a:t>
            </a:r>
          </a:p>
        </p:txBody>
      </p:sp>
      <p:sp>
        <p:nvSpPr>
          <p:cNvPr id="6" name="TextBox 5">
            <a:extLst>
              <a:ext uri="{FF2B5EF4-FFF2-40B4-BE49-F238E27FC236}">
                <a16:creationId xmlns:a16="http://schemas.microsoft.com/office/drawing/2014/main" id="{BE143E6E-CA9C-489B-A319-EA408BC8757D}"/>
              </a:ext>
            </a:extLst>
          </p:cNvPr>
          <p:cNvSpPr txBox="1"/>
          <p:nvPr/>
        </p:nvSpPr>
        <p:spPr>
          <a:xfrm>
            <a:off x="601611" y="6039911"/>
            <a:ext cx="2869324"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inspection.gc.ca</a:t>
            </a:r>
            <a:endParaRPr lang="en-GB" sz="700" dirty="0"/>
          </a:p>
        </p:txBody>
      </p:sp>
      <p:sp>
        <p:nvSpPr>
          <p:cNvPr id="16" name="TextBox 15">
            <a:extLst>
              <a:ext uri="{FF2B5EF4-FFF2-40B4-BE49-F238E27FC236}">
                <a16:creationId xmlns:a16="http://schemas.microsoft.com/office/drawing/2014/main" id="{9404CDE6-6362-4ADB-9CB7-C81ABE961798}"/>
              </a:ext>
            </a:extLst>
          </p:cNvPr>
          <p:cNvSpPr txBox="1"/>
          <p:nvPr/>
        </p:nvSpPr>
        <p:spPr>
          <a:xfrm>
            <a:off x="8473866" y="6043035"/>
            <a:ext cx="1882236" cy="200055"/>
          </a:xfrm>
          <a:prstGeom prst="rect">
            <a:avLst/>
          </a:prstGeom>
          <a:noFill/>
        </p:spPr>
        <p:txBody>
          <a:bodyPr wrap="square" rtlCol="0">
            <a:spAutoFit/>
          </a:bodyPr>
          <a:lstStyle/>
          <a:p>
            <a:r>
              <a:rPr lang="en-GB" sz="700" dirty="0"/>
              <a:t>Image source: </a:t>
            </a:r>
            <a:r>
              <a:rPr lang="en-GB" sz="700" dirty="0">
                <a:hlinkClick r:id="rId6">
                  <a:extLst>
                    <a:ext uri="{A12FA001-AC4F-418D-AE19-62706E023703}">
                      <ahyp:hlinkClr xmlns:ahyp="http://schemas.microsoft.com/office/drawing/2018/hyperlinkcolor" val="tx"/>
                    </a:ext>
                  </a:extLst>
                </a:hlinkClick>
              </a:rPr>
              <a:t>inspection.gc.ca</a:t>
            </a:r>
            <a:endParaRPr lang="en-GB" sz="700" dirty="0"/>
          </a:p>
        </p:txBody>
      </p:sp>
      <p:sp>
        <p:nvSpPr>
          <p:cNvPr id="3" name="TextBox 2">
            <a:extLst>
              <a:ext uri="{FF2B5EF4-FFF2-40B4-BE49-F238E27FC236}">
                <a16:creationId xmlns:a16="http://schemas.microsoft.com/office/drawing/2014/main" id="{B279D26F-5853-42EF-928B-237694674C22}"/>
              </a:ext>
            </a:extLst>
          </p:cNvPr>
          <p:cNvSpPr txBox="1"/>
          <p:nvPr/>
        </p:nvSpPr>
        <p:spPr>
          <a:xfrm>
            <a:off x="3726934" y="5754444"/>
            <a:ext cx="4746932" cy="369332"/>
          </a:xfrm>
          <a:prstGeom prst="rect">
            <a:avLst/>
          </a:prstGeom>
          <a:noFill/>
        </p:spPr>
        <p:txBody>
          <a:bodyPr wrap="square" rtlCol="0">
            <a:spAutoFit/>
          </a:bodyPr>
          <a:lstStyle/>
          <a:p>
            <a:pPr algn="ctr"/>
            <a:r>
              <a:rPr lang="en-GB" i="1" dirty="0"/>
              <a:t>Carduus nutans                      Carduus </a:t>
            </a:r>
            <a:r>
              <a:rPr lang="en-GB" i="1" dirty="0" err="1"/>
              <a:t>acanthoides</a:t>
            </a:r>
            <a:endParaRPr lang="en-GB" i="1" dirty="0"/>
          </a:p>
        </p:txBody>
      </p:sp>
      <p:sp>
        <p:nvSpPr>
          <p:cNvPr id="172" name="Rectangle 171">
            <a:extLst>
              <a:ext uri="{FF2B5EF4-FFF2-40B4-BE49-F238E27FC236}">
                <a16:creationId xmlns:a16="http://schemas.microsoft.com/office/drawing/2014/main" id="{3C2DC767-1756-433F-B215-55AF6E1026D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C116B70-4F2D-4288-99AF-A3B7E91EBC6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76" name="Rectangle 175">
            <a:extLst>
              <a:ext uri="{FF2B5EF4-FFF2-40B4-BE49-F238E27FC236}">
                <a16:creationId xmlns:a16="http://schemas.microsoft.com/office/drawing/2014/main" id="{90D7B87D-5E0D-4773-91C0-A9D0CE165499}"/>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69EC9AA3-5161-4B10-9F4C-09FE87BE6A1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1ED864F-29BF-49A4-ACAC-02862EB2DD92}"/>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CB6987F-FACD-4113-86C6-2D640F32AB0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55A60693-09BC-4236-B09D-31C61004E714}"/>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1B75C47A-4C36-4271-BB38-F1D71D22BFF0}"/>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7613F1D7-2800-4025-80D2-096D23F58939}"/>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7FD3BE0-16E6-4781-8CC4-30653D19DCC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0" name="Rectangle 5119">
            <a:extLst>
              <a:ext uri="{FF2B5EF4-FFF2-40B4-BE49-F238E27FC236}">
                <a16:creationId xmlns:a16="http://schemas.microsoft.com/office/drawing/2014/main" id="{4318680B-CF8B-4889-8297-B25193733D2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1" name="Rectangle 5120">
            <a:extLst>
              <a:ext uri="{FF2B5EF4-FFF2-40B4-BE49-F238E27FC236}">
                <a16:creationId xmlns:a16="http://schemas.microsoft.com/office/drawing/2014/main" id="{C40DE725-E0D3-45FC-81DD-A839A052E4F2}"/>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3" name="Rectangle 5122">
            <a:extLst>
              <a:ext uri="{FF2B5EF4-FFF2-40B4-BE49-F238E27FC236}">
                <a16:creationId xmlns:a16="http://schemas.microsoft.com/office/drawing/2014/main" id="{3349AF14-54D2-405C-84B9-4B45B40C8C53}"/>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9" name="Rectangle 5128">
            <a:extLst>
              <a:ext uri="{FF2B5EF4-FFF2-40B4-BE49-F238E27FC236}">
                <a16:creationId xmlns:a16="http://schemas.microsoft.com/office/drawing/2014/main" id="{DB0F4DBD-818E-4ADE-B74C-D90973E6638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0" name="Rectangle 5129">
            <a:extLst>
              <a:ext uri="{FF2B5EF4-FFF2-40B4-BE49-F238E27FC236}">
                <a16:creationId xmlns:a16="http://schemas.microsoft.com/office/drawing/2014/main" id="{E796A474-B99D-49AB-8541-78B170325C9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1" name="Rectangle 5130">
            <a:extLst>
              <a:ext uri="{FF2B5EF4-FFF2-40B4-BE49-F238E27FC236}">
                <a16:creationId xmlns:a16="http://schemas.microsoft.com/office/drawing/2014/main" id="{00DA56A8-9891-4A18-891A-CE3B0BA6D5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2" name="Rectangle 5131">
            <a:extLst>
              <a:ext uri="{FF2B5EF4-FFF2-40B4-BE49-F238E27FC236}">
                <a16:creationId xmlns:a16="http://schemas.microsoft.com/office/drawing/2014/main" id="{4EA81576-CE76-4647-B549-D4DD3A4C59D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ADFDF459-8AFC-4E57-99AB-5500D359829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4" name="Rectangle 5133">
            <a:extLst>
              <a:ext uri="{FF2B5EF4-FFF2-40B4-BE49-F238E27FC236}">
                <a16:creationId xmlns:a16="http://schemas.microsoft.com/office/drawing/2014/main" id="{36E4E134-E44A-4B62-AB0F-D15A4877946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5" name="Rectangle 5134">
            <a:extLst>
              <a:ext uri="{FF2B5EF4-FFF2-40B4-BE49-F238E27FC236}">
                <a16:creationId xmlns:a16="http://schemas.microsoft.com/office/drawing/2014/main" id="{EFC92F2A-F7D9-4404-9AD9-0280F9AB73B4}"/>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6" name="Rectangle 5135">
            <a:extLst>
              <a:ext uri="{FF2B5EF4-FFF2-40B4-BE49-F238E27FC236}">
                <a16:creationId xmlns:a16="http://schemas.microsoft.com/office/drawing/2014/main" id="{096DC83D-4BE1-4E7E-B541-66B1BBBBCED1}"/>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7" name="Rectangle 5136">
            <a:extLst>
              <a:ext uri="{FF2B5EF4-FFF2-40B4-BE49-F238E27FC236}">
                <a16:creationId xmlns:a16="http://schemas.microsoft.com/office/drawing/2014/main" id="{68BF2B2F-0881-4193-9750-A09788969E1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8" name="Rectangle 5137">
            <a:extLst>
              <a:ext uri="{FF2B5EF4-FFF2-40B4-BE49-F238E27FC236}">
                <a16:creationId xmlns:a16="http://schemas.microsoft.com/office/drawing/2014/main" id="{5C93FB23-C227-4EE6-9735-CC7E856A7AE7}"/>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9" name="Rectangle 5138">
            <a:extLst>
              <a:ext uri="{FF2B5EF4-FFF2-40B4-BE49-F238E27FC236}">
                <a16:creationId xmlns:a16="http://schemas.microsoft.com/office/drawing/2014/main" id="{6D61F5FC-AF49-4D21-BABB-41B371DAF4D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0" name="Rectangle 5139">
            <a:extLst>
              <a:ext uri="{FF2B5EF4-FFF2-40B4-BE49-F238E27FC236}">
                <a16:creationId xmlns:a16="http://schemas.microsoft.com/office/drawing/2014/main" id="{1B49B059-533D-428B-BB3C-3C109AE8C0F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1" name="Rectangle 5140">
            <a:extLst>
              <a:ext uri="{FF2B5EF4-FFF2-40B4-BE49-F238E27FC236}">
                <a16:creationId xmlns:a16="http://schemas.microsoft.com/office/drawing/2014/main" id="{0E5C2367-8169-4AB6-B9D3-8B0935221E7D}"/>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2" name="Rectangle 5141">
            <a:extLst>
              <a:ext uri="{FF2B5EF4-FFF2-40B4-BE49-F238E27FC236}">
                <a16:creationId xmlns:a16="http://schemas.microsoft.com/office/drawing/2014/main" id="{98DCBA53-D2E6-49B2-81A1-CD8187E1990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3" name="Rectangle 5142">
            <a:extLst>
              <a:ext uri="{FF2B5EF4-FFF2-40B4-BE49-F238E27FC236}">
                <a16:creationId xmlns:a16="http://schemas.microsoft.com/office/drawing/2014/main" id="{63ACC11A-2320-4300-956E-4AA4099DBE5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4" name="Rectangle 5143">
            <a:extLst>
              <a:ext uri="{FF2B5EF4-FFF2-40B4-BE49-F238E27FC236}">
                <a16:creationId xmlns:a16="http://schemas.microsoft.com/office/drawing/2014/main" id="{2F88861B-B4B5-46BE-ACF4-152E2A3B115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5" name="Rectangle 5144">
            <a:extLst>
              <a:ext uri="{FF2B5EF4-FFF2-40B4-BE49-F238E27FC236}">
                <a16:creationId xmlns:a16="http://schemas.microsoft.com/office/drawing/2014/main" id="{61BE1BE0-3CD4-4D57-B31A-54D3F768683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6" name="Rectangle 5145">
            <a:extLst>
              <a:ext uri="{FF2B5EF4-FFF2-40B4-BE49-F238E27FC236}">
                <a16:creationId xmlns:a16="http://schemas.microsoft.com/office/drawing/2014/main" id="{6557AEC5-F1BA-4AC8-90F5-AAC5093CEB49}"/>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7" name="Rectangle 5146">
            <a:extLst>
              <a:ext uri="{FF2B5EF4-FFF2-40B4-BE49-F238E27FC236}">
                <a16:creationId xmlns:a16="http://schemas.microsoft.com/office/drawing/2014/main" id="{8439957C-C3BD-40F4-AA4B-6077AF99D7D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8" name="Rectangle 5147">
            <a:extLst>
              <a:ext uri="{FF2B5EF4-FFF2-40B4-BE49-F238E27FC236}">
                <a16:creationId xmlns:a16="http://schemas.microsoft.com/office/drawing/2014/main" id="{A9C2CD57-E1A9-46FD-896F-35C80ACE6EA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9" name="Rectangle 5148">
            <a:extLst>
              <a:ext uri="{FF2B5EF4-FFF2-40B4-BE49-F238E27FC236}">
                <a16:creationId xmlns:a16="http://schemas.microsoft.com/office/drawing/2014/main" id="{F3DBF335-8559-48AE-9654-33683F6F4BF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0" name="Rectangle 5149">
            <a:extLst>
              <a:ext uri="{FF2B5EF4-FFF2-40B4-BE49-F238E27FC236}">
                <a16:creationId xmlns:a16="http://schemas.microsoft.com/office/drawing/2014/main" id="{9C9B4809-D328-4085-A917-FAE006777C6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1" name="Rectangle 5150">
            <a:extLst>
              <a:ext uri="{FF2B5EF4-FFF2-40B4-BE49-F238E27FC236}">
                <a16:creationId xmlns:a16="http://schemas.microsoft.com/office/drawing/2014/main" id="{A7F91FED-63B2-442C-870F-4D6B2E389B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D261B8A5-2D0A-4665-B31F-8CE61B94BF5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130164EA-FFE8-4697-957A-64165388338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9C4341FA-00AF-497B-8CA8-8A24873788B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EA057C43-81EF-474E-9561-888046D48DF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A3423506-1605-4F39-AF71-D0B76ECB97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959D5798-CBD4-4CEB-9A37-103D4A05E52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9B6C615F-F962-4A80-894A-B2B2B091E5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4E2C3E58-D8BA-426D-959C-F42AA8CD828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CF0604A7-C03B-40EB-838A-A93EBFB3646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3C014221-E960-4EDA-AFF7-FC9BE0F07C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EFE5166-D3A2-4901-A312-71C54D6AD64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4C272F6-337E-4AAC-B3C7-FF905CA77310}"/>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FC6694F4-6D20-49A4-89B7-09F659A207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460275BF-D85D-4359-863F-761165AC7545}"/>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0B856AC3-42F2-4518-B177-B3ED167F9DDE}"/>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21FACDB5-1CD8-49D4-A2FC-045457A7848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D9DDDE2F-3399-4DA4-9006-A5AE1372180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5FA92889-338E-425B-949B-9E35D7A1BAF3}"/>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322062F1-33D0-4520-8A2D-46228EEC01C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E370054-ED27-4482-8B13-3884ADC54E8C}"/>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F63A3F4D-AB80-485B-896D-BFD2D4E0041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food&#10;&#10;Description automatically generated">
            <a:extLst>
              <a:ext uri="{FF2B5EF4-FFF2-40B4-BE49-F238E27FC236}">
                <a16:creationId xmlns:a16="http://schemas.microsoft.com/office/drawing/2014/main" id="{694E4025-9068-4D07-A3BA-0ADCC41361DF}"/>
              </a:ext>
            </a:extLst>
          </p:cNvPr>
          <p:cNvPicPr>
            <a:picLocks noChangeAspect="1"/>
          </p:cNvPicPr>
          <p:nvPr/>
        </p:nvPicPr>
        <p:blipFill rotWithShape="1">
          <a:blip r:embed="rId2">
            <a:extLst>
              <a:ext uri="{28A0092B-C50C-407E-A947-70E740481C1C}">
                <a14:useLocalDpi xmlns:a14="http://schemas.microsoft.com/office/drawing/2010/main" val="0"/>
              </a:ext>
            </a:extLst>
          </a:blip>
          <a:srcRect l="28905" t="44735" r="60830" b="34109"/>
          <a:stretch/>
        </p:blipFill>
        <p:spPr>
          <a:xfrm rot="10800000" flipV="1">
            <a:off x="5237921" y="1497127"/>
            <a:ext cx="788701" cy="914401"/>
          </a:xfrm>
          <a:prstGeom prst="rect">
            <a:avLst/>
          </a:prstGeom>
          <a:ln>
            <a:solidFill>
              <a:schemeClr val="tx1"/>
            </a:solidFill>
          </a:ln>
        </p:spPr>
      </p:pic>
      <p:pic>
        <p:nvPicPr>
          <p:cNvPr id="8" name="Picture 7" descr="A picture containing food&#10;&#10;Description automatically generated">
            <a:extLst>
              <a:ext uri="{FF2B5EF4-FFF2-40B4-BE49-F238E27FC236}">
                <a16:creationId xmlns:a16="http://schemas.microsoft.com/office/drawing/2014/main" id="{0CD24211-2BF5-432D-8DC1-0447207FF82C}"/>
              </a:ext>
            </a:extLst>
          </p:cNvPr>
          <p:cNvPicPr>
            <a:picLocks noChangeAspect="1"/>
          </p:cNvPicPr>
          <p:nvPr/>
        </p:nvPicPr>
        <p:blipFill rotWithShape="1">
          <a:blip r:embed="rId2">
            <a:extLst>
              <a:ext uri="{28A0092B-C50C-407E-A947-70E740481C1C}">
                <a14:useLocalDpi xmlns:a14="http://schemas.microsoft.com/office/drawing/2010/main" val="0"/>
              </a:ext>
            </a:extLst>
          </a:blip>
          <a:srcRect l="60718" t="28420" r="29018" b="50425"/>
          <a:stretch/>
        </p:blipFill>
        <p:spPr>
          <a:xfrm rot="10800000" flipV="1">
            <a:off x="6161166" y="1497127"/>
            <a:ext cx="788701" cy="914401"/>
          </a:xfrm>
          <a:prstGeom prst="rect">
            <a:avLst/>
          </a:prstGeom>
          <a:ln>
            <a:solidFill>
              <a:schemeClr val="tx1"/>
            </a:solidFill>
          </a:ln>
        </p:spPr>
      </p:pic>
      <p:sp>
        <p:nvSpPr>
          <p:cNvPr id="12" name="Rectangle 11">
            <a:extLst>
              <a:ext uri="{FF2B5EF4-FFF2-40B4-BE49-F238E27FC236}">
                <a16:creationId xmlns:a16="http://schemas.microsoft.com/office/drawing/2014/main" id="{CF19E38E-B4DB-497C-B47E-2F76A3D4D18B}"/>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093E6A5-6E33-40DF-AA52-A2969E9592B4}"/>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60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4309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 and 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33754D7-945B-4E1C-A17E-CAC428E59406}"/>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85BEC2C-FC50-42E8-9655-66DF01F935E8}"/>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75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 and 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2020F42-7307-4FF4-923C-D3A41E127E74}"/>
              </a:ext>
            </a:extLst>
          </p:cNvPr>
          <p:cNvSpPr txBox="1"/>
          <p:nvPr/>
        </p:nvSpPr>
        <p:spPr>
          <a:xfrm>
            <a:off x="2255722" y="5758942"/>
            <a:ext cx="7680556" cy="400110"/>
          </a:xfrm>
          <a:prstGeom prst="rect">
            <a:avLst/>
          </a:prstGeom>
          <a:noFill/>
        </p:spPr>
        <p:txBody>
          <a:bodyPr wrap="square" rtlCol="0">
            <a:spAutoFit/>
          </a:bodyPr>
          <a:lstStyle/>
          <a:p>
            <a:pPr algn="ctr"/>
            <a:r>
              <a:rPr lang="en-GB" sz="2000" i="1" dirty="0"/>
              <a:t>But how do we model this dispersal?</a:t>
            </a:r>
          </a:p>
        </p:txBody>
      </p:sp>
      <p:sp>
        <p:nvSpPr>
          <p:cNvPr id="15" name="Rectangle 14">
            <a:extLst>
              <a:ext uri="{FF2B5EF4-FFF2-40B4-BE49-F238E27FC236}">
                <a16:creationId xmlns:a16="http://schemas.microsoft.com/office/drawing/2014/main" id="{9277D2D6-A972-47DD-A9E8-E42FF3590131}"/>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E3BE1EC-377E-4674-9D3E-D8D302DDD5C2}"/>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492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D0E4C39-B9F8-48DB-A51D-4AF2BE4D3F56}"/>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BC6D285-6230-4C6D-8693-ADE37FA9822F}"/>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3" name="Rectangle 2">
            <a:extLst>
              <a:ext uri="{FF2B5EF4-FFF2-40B4-BE49-F238E27FC236}">
                <a16:creationId xmlns:a16="http://schemas.microsoft.com/office/drawing/2014/main" id="{972C9421-060B-4713-8683-E0947BB24B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90CC70C-426D-4735-A78B-5A63AF50B1A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02A72BA-C624-484C-B49F-55CB0CDD531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CFB3368-0443-4CF1-980C-7FC0B5BC1121}"/>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723D479-2F8C-4390-A5B4-34AD40E5C305}"/>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E63EAAE-E1B7-4F3A-A980-FFCE9FF3FD5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9CB1158-E0A6-4364-B5D3-6BC7F3E5670C}"/>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D80322C-0979-46EF-B7F4-D0A05D080E2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F6AD916-F644-471D-B9D0-8453C2AF5600}"/>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EFDB30A-0E91-42D4-AFA0-995D371E946D}"/>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CF422A2E-AE24-498A-B609-7B29B4D92A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6841B4E-BA95-47C5-8F48-E9FE9566B6BF}"/>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22EE421-BCE8-45CD-862C-519E24EF643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C9C48476-98F4-4AF6-9983-5A22C181018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C3897B7-196D-483C-8C68-FE9CB2EF967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7492C5FD-48FF-47B7-8F12-9259E718D6A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C6D5DA79-353D-414A-9950-E32BA8FF7F8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0618A5B1-3698-4451-A363-5327A8137E5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29F4B16-EEC1-4C7D-B310-93E1842F786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CE86C0C2-9F7B-4640-8056-A22FE04C1B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24EAE2E-11F8-4C51-8CFB-769507D2B31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EC94A1F-39B6-4F22-B4A0-E1686A151C7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59CE363-8A83-455E-8813-917EC44E78B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C4E1C4A-3991-450F-B9D5-ADC9AACBD35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D6CC738-4E9F-4E6F-ABF6-46209E7C7CA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C137248-76FC-444D-9B03-FF94A69029E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18FDC8C0-B86A-4FB0-A571-43437B65D9E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0B740A8-C771-432A-9105-071B15F220C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805F64D8-B72A-4D7C-A5F8-4A5A1B54A741}"/>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6BD23B9F-1316-4CDA-9D8A-E658614701B1}"/>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AED55677-0A4A-4178-AFC0-D21B13D9A9E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5A1970B1-2472-4BF3-87C5-78176CFA29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A5628BDA-1B86-4B8F-92D6-1548E5B3245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7EC80153-3460-4796-9DB6-60F8E3E5E2C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55566535-4288-4288-A271-9C373E9964A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C7C7C06-DAA3-480C-BA91-CA3A137CF83F}"/>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2360FAB-8121-4CF7-BA0C-8C199B6BA9D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89E06531-997C-49FF-B392-6015757990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604ACC6-20A1-4C97-81BD-1C7702997B96}"/>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EE0B9F1A-BDC2-4C77-AC76-79057B81D98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AEEB583-D657-48ED-BF3A-4100A03D972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3303A19-2488-4BAF-854C-305E59CF76F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59499D44-6505-480E-B23E-36EB29E8A60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8E89678A-E2D2-4766-B316-FA7EB0BCE50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341D258-A7E8-4372-9874-04A77D258B7D}"/>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A24885BD-49D2-495D-8677-88B1C4FEC11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660B741D-2B41-4D96-AD1F-09D8C720053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636C7B-B485-4E4B-889E-54254CB76613}"/>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D5BBC48F-BBA8-49F5-94B9-C6D858A015F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F2E4C76F-8FD3-4F34-9E9C-44B67ED46A6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25649000-DAB1-43CD-BA3C-C336D414B8F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8FADB373-A71A-46C6-B410-9DDD6957266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604F34B3-4CFD-4DAA-8140-05603D6F69E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4911244-02D2-42F5-AB2B-C1AE311767B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F8268A8C-D778-4D7A-A421-71E32348261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05A7C6C2-C072-49B1-BA66-DFF9C0BEED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D6129D05-F0F8-43F2-8D5C-6BD9DB0D4C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6667830-7C82-40DD-88A4-65A6864AA104}"/>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96EEA17-018A-40B4-8ED1-220F0691C453}"/>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22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111FFC-B2A3-4CAE-9877-EF088479D4CB}"/>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C9E72471-8D1C-432E-8F43-FA7E10C14642}"/>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6F91708E-F1E0-4BF3-A054-5DC1B28BB52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F9CF22B-F07A-4FF7-92A8-ED677B33DFD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5" name="Rectangle 4">
            <a:extLst>
              <a:ext uri="{FF2B5EF4-FFF2-40B4-BE49-F238E27FC236}">
                <a16:creationId xmlns:a16="http://schemas.microsoft.com/office/drawing/2014/main" id="{CB0E3CF6-97E8-4547-BCD8-836ADD84C5C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F8D8AC7-B34F-4AAE-9E01-9811DC39034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25280C-0E06-47EF-B767-F44B37F2E0C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DFD4FCA-CFA8-4F25-A377-94B9128EC720}"/>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01441E6-E42F-4379-B59E-0541A7B8694F}"/>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2C6B5DB-EC5C-446F-ADD5-AE2A8C9744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F10D3B8-98D8-4A1A-B39A-D5A31F611BB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0EE3900-B402-4C8C-B6C5-360A9DB2250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D7985BD-5155-4E41-8AE8-64401B9E6A8A}"/>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1171FBB-53EB-452C-9CA6-BF965400545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C72DAE1-CF6E-411C-B729-EAE001DE7885}"/>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C3174CC-4C12-45F7-9E40-472A0F4C7D7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8E56E4CD-8B37-4BE6-95BE-1B9B0979842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E69938DE-FA4A-42D2-B3F0-999DFBC172B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89A1587B-44B2-42BC-9829-3FD52C32D6F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E74C3A63-C733-4242-8A71-F97D5A36285B}"/>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F4B7C909-C199-47E8-8409-93BEF18E6D0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FC5FC35-93F5-43FF-8B9E-AF369487AD3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674BE1A2-5997-4DBF-AEEC-64EA628F15F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6BECB237-035D-496B-8D67-4889380A7AA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ECB5C272-5C6B-4152-8726-6B5977A5E8E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CB9E87A8-2678-4DE4-AD60-D63323E86F2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BC17F49-260C-4C88-BB58-FC53A533959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4088F0F-6482-4CF7-A0DE-24EC9FDB68C0}"/>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872791ED-6CBD-4916-B9C6-90114C184F4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AA60B34C-8692-4659-8451-D09D9CE6204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C1A6227F-720B-4F27-8853-60AAE5690D3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7AB35C39-D506-4B42-9132-5622AEB97C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073516D2-3977-4E0C-8EAB-BB22A6952C8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B3B00BEC-445A-485F-9C0C-867D68C4EF2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64EFDD8-7B65-4BD9-AE65-D95F43FD2D7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BA8F56A-B362-44E1-A8FB-FA5A881FF1D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37A24E9C-921E-4AC3-B018-E0929E420CD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6AE2FB2C-C3D3-4183-A9BD-45D48570F1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3099E6A8-E1D0-44AC-88DD-D77F6ABE6B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FB39760F-4350-4A45-94E3-F081DB79BB1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20CB8084-3112-42D2-BF6C-57ADF5D6AA8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57991A2-9961-4106-A246-070CEE2A3B1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989E454D-54A5-42CB-A2C9-0A6FF7C794E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CF568E5-E4C7-45B9-B6A1-6B4EAAEAB26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A3A320C9-FB4E-4FFC-BD58-15E6152F97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3D124B7-72F2-4BC6-8058-62B51F2FF61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C3452791-C9E2-4A03-A4BE-5FAC2C673E1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F14C96F6-8E61-4F32-A1E8-1F8458A9CA7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38ED132-11F5-4167-89D1-7AFEAF65A7E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53338A06-B9DC-4B2D-B67E-BEF760867E0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1AB9809F-6D1F-40EB-88FA-0F0DDACD9C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542FC1DA-C1A2-4559-9CE4-62B0E8039A4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753D742-99BB-4911-89AB-B67D9F79FE01}"/>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402151E9-6C23-4C6B-A7C2-31FF4BFB646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A6D2DF17-F7D8-4CB7-B2F8-C8ABE63A94D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901032AD-90DB-4916-9AA5-921AE53F00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7549692F-3788-4F08-96DF-952BCEABAF86}"/>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9036C410-C7BD-45C5-A770-4BD6C1F78591}"/>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6E39681-C127-420F-B22D-867B82A7CE5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007FA75-DA04-4434-8197-555FA99A8CAE}"/>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78A30E8-A14A-41B2-9D48-E77B552C3583}"/>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61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8" name="TextBox 57">
            <a:extLst>
              <a:ext uri="{FF2B5EF4-FFF2-40B4-BE49-F238E27FC236}">
                <a16:creationId xmlns:a16="http://schemas.microsoft.com/office/drawing/2014/main" id="{42941E56-F50A-4A9D-806B-C7309E72A4A5}"/>
              </a:ext>
            </a:extLst>
          </p:cNvPr>
          <p:cNvSpPr txBox="1"/>
          <p:nvPr/>
        </p:nvSpPr>
        <p:spPr>
          <a:xfrm>
            <a:off x="3604432" y="4703627"/>
            <a:ext cx="4252562" cy="1477328"/>
          </a:xfrm>
          <a:prstGeom prst="rect">
            <a:avLst/>
          </a:prstGeom>
          <a:noFill/>
        </p:spPr>
        <p:txBody>
          <a:bodyPr wrap="square" rtlCol="0">
            <a:spAutoFit/>
          </a:bodyPr>
          <a:lstStyle/>
          <a:p>
            <a:r>
              <a:rPr lang="en-GB" b="1" i="1" dirty="0"/>
              <a:t>Scale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Wind measurement height</a:t>
            </a:r>
          </a:p>
          <a:p>
            <a:pPr marL="285750" indent="-285750">
              <a:buFont typeface="Arial" panose="020B0604020202020204" pitchFamily="34" charset="0"/>
              <a:buChar char="•"/>
            </a:pPr>
            <a:r>
              <a:rPr lang="en-GB" dirty="0"/>
              <a:t>Vegetation cover characteristics</a:t>
            </a:r>
          </a:p>
          <a:p>
            <a:pPr marL="285750" indent="-285750">
              <a:buFont typeface="Arial" panose="020B0604020202020204" pitchFamily="34" charset="0"/>
              <a:buChar char="•"/>
            </a:pPr>
            <a:r>
              <a:rPr lang="en-GB" dirty="0"/>
              <a:t>Seed release height</a:t>
            </a:r>
          </a:p>
        </p:txBody>
      </p:sp>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Oval 59">
            <a:extLst>
              <a:ext uri="{FF2B5EF4-FFF2-40B4-BE49-F238E27FC236}">
                <a16:creationId xmlns:a16="http://schemas.microsoft.com/office/drawing/2014/main" id="{914DD880-6C21-431F-AB52-6864220E86F2}"/>
              </a:ext>
            </a:extLst>
          </p:cNvPr>
          <p:cNvSpPr/>
          <p:nvPr/>
        </p:nvSpPr>
        <p:spPr>
          <a:xfrm>
            <a:off x="4143536" y="2655307"/>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C0D32E3-3AD8-4626-ADBA-28972D4D75E1}"/>
              </a:ext>
            </a:extLst>
          </p:cNvPr>
          <p:cNvCxnSpPr>
            <a:cxnSpLocks/>
          </p:cNvCxnSpPr>
          <p:nvPr/>
        </p:nvCxnSpPr>
        <p:spPr>
          <a:xfrm flipH="1" flipV="1">
            <a:off x="4333463" y="3125282"/>
            <a:ext cx="150658" cy="15783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F14E653-2E36-4068-A75C-9F9448EF66AD}"/>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AB498CEA-F259-4DEB-8768-1F51C7764AD4}"/>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0C28ED84-EC8E-4B4C-9F33-81D4FA5CCD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05F0CB2-AFC9-4203-8CDA-80E7A5FD83CD}"/>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5" name="Rectangle 4">
            <a:extLst>
              <a:ext uri="{FF2B5EF4-FFF2-40B4-BE49-F238E27FC236}">
                <a16:creationId xmlns:a16="http://schemas.microsoft.com/office/drawing/2014/main" id="{3F9AE0E3-AF17-4580-A514-63D77D7529A3}"/>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469EC5-E4C6-4778-BB42-3B0BAC18656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F467B64-3952-4493-B32E-C1216C112A9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14468F8-F0AA-4AA0-B9A5-8EDCDB6887B0}"/>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3E48362-860F-4E36-BB5D-E95606AE726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FD0ED4F-37F2-4FCD-B40F-1B44717346A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4B38A7C-1BDF-4D1C-9A56-363944C2B70B}"/>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60FB561F-8A01-4C48-B612-A917EF720CD7}"/>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8DDACB9-7E99-493C-A01C-6B4A3BD18F57}"/>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8D3BFD01-EBFE-4612-8AB5-FD3CCB8BB697}"/>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3FF84922-F79D-4F32-B8D5-63999130464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70ED9CB3-AC1C-4244-9DEC-926F13A0D79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9531CC55-29E4-48D7-9683-54314F204A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3593A224-451C-4889-A334-040B3216679A}"/>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ADE29231-3356-4B1E-8758-1BBEF2EBB03A}"/>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02819964-A899-45A5-ABB0-49D43ADCFAB2}"/>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928D9A8D-48F0-4479-9EF1-220BC414FB7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20BCBA72-F9FA-4ED6-B322-40FF02D3527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9AD6246B-1AC6-45CB-BA62-8CEB8D9104FC}"/>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654CC25-9B75-498B-8010-449B4333EC3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0C09851-74E9-44ED-8AB4-76EE852318D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6341B71E-5E26-49FD-B6C9-037128DD0891}"/>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5237462C-E16D-41B6-A170-14045442F0D8}"/>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E330B1D2-7356-464B-A238-848B029B1E91}"/>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AC6AB81C-5FA2-4768-A3CA-0ED6E036CCA3}"/>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A11DEC22-8EDE-4B6B-BE28-401625E6321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2497CEBF-19C4-4212-9243-7A57B3561E4D}"/>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CAA45C0C-95D3-4226-AAEE-395537E5F23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0F637581-C905-45C7-A032-23D37920227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C69A9A5A-5035-4EEA-9FB5-EDBF78B4FAD3}"/>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CBA8CD91-1BE8-4D56-9BAA-1F0CCB91F5B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1249973-07A4-49CE-AB72-F4CBE0797ED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D6320A2-6684-4289-B9CE-FBDB68EC83E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8089A965-8E7B-48D5-9CF0-69985B48954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E62EB816-C13D-4387-858C-F53C8324377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4FDC69E1-9168-4B4E-9FB6-E04F79A4E75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38199D4E-8DE6-4C12-BDEC-85D05D3B60F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BACB882-B750-4DDE-BCCD-207921F4820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ECDAA9D9-8861-4CE3-A43E-92ED2F24C96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F519BC93-0C6E-4EB8-81D9-D50AB8B76A1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F1C26C8F-C81C-4244-AF4E-E1173B491EDB}"/>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1CE52F-1089-4C75-84E1-5BD2A5FF0C2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1D979D81-1758-48C7-BB8E-6387BF76110D}"/>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155DDB6B-DA59-4293-A74F-47AFCC393E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5D144B8-3D93-4385-808A-087135944938}"/>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87C3411B-72CB-4898-9CF3-858CBDA48B5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73F2BE8B-CB21-4671-A518-EF719E9A43F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E9C06D5-B340-48DA-81D9-B22FB0D70A9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246C2881-BEC4-4D55-B2E1-057611D32641}"/>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724A392C-B08C-463D-BEF7-396C8E5F6F6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890A22D7-7E9F-4D07-A43E-B52FC8F111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10FE670-476E-4B47-8CBB-85F2893FDAA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1EC2BEB-488F-42E0-BD86-59DE22A29C8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B742AE6F-F3DD-4FE7-9A7F-C3DDAE6340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72954C4C-76D5-4160-A7C6-D78688185D32}"/>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DAC2899-1FDE-4337-97B3-7AB74DF9D9E8}"/>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E302008-4A00-49FE-8432-769335709FAF}"/>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582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9F792CB-680E-4C8E-88F2-71CDA4F23727}"/>
              </a:ext>
            </a:extLst>
          </p:cNvPr>
          <p:cNvSpPr txBox="1"/>
          <p:nvPr/>
        </p:nvSpPr>
        <p:spPr>
          <a:xfrm>
            <a:off x="8062173" y="4703627"/>
            <a:ext cx="3541853" cy="1200329"/>
          </a:xfrm>
          <a:prstGeom prst="rect">
            <a:avLst/>
          </a:prstGeom>
          <a:noFill/>
        </p:spPr>
        <p:txBody>
          <a:bodyPr wrap="square" rtlCol="0">
            <a:spAutoFit/>
          </a:bodyPr>
          <a:lstStyle/>
          <a:p>
            <a:r>
              <a:rPr lang="en-GB" b="1" i="1" dirty="0"/>
              <a:t>Mean/location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Seed release height</a:t>
            </a:r>
          </a:p>
          <a:p>
            <a:pPr marL="285750" indent="-285750">
              <a:buFont typeface="Arial" panose="020B0604020202020204" pitchFamily="34" charset="0"/>
              <a:buChar char="•"/>
            </a:pPr>
            <a:r>
              <a:rPr lang="en-GB" dirty="0"/>
              <a:t>Seed terminal velocity</a:t>
            </a:r>
          </a:p>
        </p:txBody>
      </p:sp>
      <p:sp>
        <p:nvSpPr>
          <p:cNvPr id="58" name="TextBox 57">
            <a:extLst>
              <a:ext uri="{FF2B5EF4-FFF2-40B4-BE49-F238E27FC236}">
                <a16:creationId xmlns:a16="http://schemas.microsoft.com/office/drawing/2014/main" id="{42941E56-F50A-4A9D-806B-C7309E72A4A5}"/>
              </a:ext>
            </a:extLst>
          </p:cNvPr>
          <p:cNvSpPr txBox="1"/>
          <p:nvPr/>
        </p:nvSpPr>
        <p:spPr>
          <a:xfrm>
            <a:off x="3604432" y="4703627"/>
            <a:ext cx="4252562" cy="1477328"/>
          </a:xfrm>
          <a:prstGeom prst="rect">
            <a:avLst/>
          </a:prstGeom>
          <a:noFill/>
        </p:spPr>
        <p:txBody>
          <a:bodyPr wrap="square" rtlCol="0">
            <a:spAutoFit/>
          </a:bodyPr>
          <a:lstStyle/>
          <a:p>
            <a:r>
              <a:rPr lang="en-GB" b="1" i="1" dirty="0"/>
              <a:t>Scale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Wind measurement height</a:t>
            </a:r>
          </a:p>
          <a:p>
            <a:pPr marL="285750" indent="-285750">
              <a:buFont typeface="Arial" panose="020B0604020202020204" pitchFamily="34" charset="0"/>
              <a:buChar char="•"/>
            </a:pPr>
            <a:r>
              <a:rPr lang="en-GB" dirty="0"/>
              <a:t>Vegetation cover characteristics</a:t>
            </a:r>
          </a:p>
          <a:p>
            <a:pPr marL="285750" indent="-285750">
              <a:buFont typeface="Arial" panose="020B0604020202020204" pitchFamily="34" charset="0"/>
              <a:buChar char="•"/>
            </a:pPr>
            <a:r>
              <a:rPr lang="en-GB" dirty="0"/>
              <a:t>Seed release height</a:t>
            </a:r>
          </a:p>
        </p:txBody>
      </p:sp>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Oval 59">
            <a:extLst>
              <a:ext uri="{FF2B5EF4-FFF2-40B4-BE49-F238E27FC236}">
                <a16:creationId xmlns:a16="http://schemas.microsoft.com/office/drawing/2014/main" id="{914DD880-6C21-431F-AB52-6864220E86F2}"/>
              </a:ext>
            </a:extLst>
          </p:cNvPr>
          <p:cNvSpPr/>
          <p:nvPr/>
        </p:nvSpPr>
        <p:spPr>
          <a:xfrm>
            <a:off x="4143536" y="2655307"/>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Oval 60">
            <a:extLst>
              <a:ext uri="{FF2B5EF4-FFF2-40B4-BE49-F238E27FC236}">
                <a16:creationId xmlns:a16="http://schemas.microsoft.com/office/drawing/2014/main" id="{59259989-4EDB-4C8E-BA1C-58EC27362C33}"/>
              </a:ext>
            </a:extLst>
          </p:cNvPr>
          <p:cNvSpPr/>
          <p:nvPr/>
        </p:nvSpPr>
        <p:spPr>
          <a:xfrm>
            <a:off x="5161812" y="2693282"/>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AB0F86-771F-4DD5-8A58-121EBE6C142A}"/>
              </a:ext>
            </a:extLst>
          </p:cNvPr>
          <p:cNvCxnSpPr>
            <a:cxnSpLocks/>
          </p:cNvCxnSpPr>
          <p:nvPr/>
        </p:nvCxnSpPr>
        <p:spPr>
          <a:xfrm flipH="1" flipV="1">
            <a:off x="5570484" y="3085875"/>
            <a:ext cx="3306788" cy="16177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C0D32E3-3AD8-4626-ADBA-28972D4D75E1}"/>
              </a:ext>
            </a:extLst>
          </p:cNvPr>
          <p:cNvCxnSpPr>
            <a:cxnSpLocks/>
          </p:cNvCxnSpPr>
          <p:nvPr/>
        </p:nvCxnSpPr>
        <p:spPr>
          <a:xfrm flipH="1" flipV="1">
            <a:off x="4333463" y="3125282"/>
            <a:ext cx="150658" cy="15783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5FC3788-BC0B-442B-9438-155CD1E9F9D9}"/>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FEC63F09-73FB-4279-B643-C96CC892910A}"/>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D0649306-034B-499B-BDA1-2B764A5EEF0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3FF1FB-595E-478B-ACB2-AC60F2DE505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7" name="Rectangle 6">
            <a:extLst>
              <a:ext uri="{FF2B5EF4-FFF2-40B4-BE49-F238E27FC236}">
                <a16:creationId xmlns:a16="http://schemas.microsoft.com/office/drawing/2014/main" id="{BBD90B05-763A-4104-9C1B-9D8693778C2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58ED712-886C-45A5-A5EE-816E828A5FF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F03B8D-D2E6-4A3F-B304-8F8833DD032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39E60D-4D7F-493E-99F8-EA9DB9233EE1}"/>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8845C7-EA1C-4E49-A9E4-FEDF44CE5A15}"/>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2D17451-B0ED-41B9-920D-A7EE56E36EB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8905CF-2C58-4746-87CE-A08358127BF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8B8EB1-E21C-4B86-9485-D78341F360C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ED04EA8-424C-4C9E-928B-2CC36AAD35A9}"/>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47D29DA-A6C8-4F06-85E1-34C4EC4FE464}"/>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267BF33-BDF1-4F27-A24B-B4CA4E98D0FC}"/>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A6366C0A-6458-4193-B0BB-1CBC000753D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B02D4DFC-AE3F-4BC7-8EA3-AD95F9FEEFC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DAF8FEEC-5EEF-41C1-90F6-AA75617D5BB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0C0F079-DCE7-4355-91F4-F34AFEC853F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7CA9FEE-9C0A-4186-8896-8B1EDC73367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958B77BE-4EC3-4A96-A7D8-A860DF18FEC9}"/>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550E3C5E-C3A0-46D7-860B-ACAB7BA0148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6A2F200D-425B-4A90-BAA6-843C144F90D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A2987EA1-88D7-4EAF-A981-8B4E2C6910FA}"/>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1D2A9D7D-2BA5-448D-9E8A-C3A3DF04D56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45219E-D42D-4753-8F43-5837DD372EA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4B75919-B1A5-4921-86F6-802BA61AC4E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13F63779-797B-4AC4-9A5E-7E74591454A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2EC2896D-60FC-41A5-BCC5-6965D768990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1A31B5B7-16FB-4972-9B4B-3CBB23EFA26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663039C3-5DB8-46DF-9FA1-EC8194AC878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CBA3BB43-CBB0-4C8C-AEAB-6A9551A7B6C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DE3806B-BF01-4668-9ABD-9672F3B7A1D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610CD313-5086-48BC-8DC7-1DE7015CDD6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60BE849-5B5F-47F8-A6F6-DCCCBF648A08}"/>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B37E0C53-10FC-449C-B593-CC305EB9D5B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2A61A88-D18D-420F-8BB9-DBDD45A2DDE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32833882-9083-4F89-8114-08C13C40F94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8A9CC6B-B6CA-46AF-A8CE-3E56F3841C1C}"/>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1DC2F6EF-B939-4CC3-AFE4-962848FF432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29614B91-DF05-4B59-A9B2-9C805C40E400}"/>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033C3829-97B1-4262-8303-9A45ACDEA40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47C81685-D991-47A2-8762-233E7C6B4B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7948FC6-F3B5-4544-883B-59C563323E1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4D746A6-D182-4CBF-8BC9-CC4797E4D07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F3BD05-D4D8-42A2-B9CA-1CF9223E6F6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3B2F66A-5273-4794-9F10-3355B0FD5D8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32B31661-1CE6-4301-BC41-191B2A2690D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B5979D-465B-49E3-BC57-C70EA1EFB0C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0C5CE2B-B631-479C-A65B-7CBEB4CD0B0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A400E710-2C8A-443A-91B5-AE5B705CDD9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E59643A-06AF-4A18-8589-B0B43C3A804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59A867C-EA88-4C18-BC24-CDEDA11F643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D5BA969-F810-407B-8915-968EBEC32A7A}"/>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B6B9F9D7-8620-40A7-A80D-FFDD4A41AB6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357D23A1-56BC-4544-B4A6-AC30586EDABD}"/>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D99EFDF5-9483-4B73-A42C-3A383015907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018E732A-AA7A-46A6-83EF-A30501AD2F10}"/>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527B1E6-DE70-4341-A9F9-BDCF7C113EF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D9C9ACF-A84A-4232-B4B7-3BBBE7256648}"/>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3601A5F-0DFF-4AF9-80F7-21198886F852}"/>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65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902677" y="5908315"/>
            <a:ext cx="10603325" cy="415498"/>
          </a:xfrm>
          <a:prstGeom prst="rect">
            <a:avLst/>
          </a:prstGeom>
          <a:noFill/>
        </p:spPr>
        <p:txBody>
          <a:bodyPr wrap="square" rtlCol="0">
            <a:spAutoFit/>
          </a:bodyPr>
          <a:lstStyle/>
          <a:p>
            <a:pPr algn="ctr"/>
            <a:r>
              <a:rPr lang="en-GB" sz="2100" dirty="0"/>
              <a:t>This yields a dispersal kernel that shows the likelihood of a propagule travelling a given distance.</a:t>
            </a:r>
          </a:p>
        </p:txBody>
      </p:sp>
      <p:pic>
        <p:nvPicPr>
          <p:cNvPr id="14" name="Picture 13" descr="A screenshot of a cell phone&#10;&#10;Description automatically generated">
            <a:extLst>
              <a:ext uri="{FF2B5EF4-FFF2-40B4-BE49-F238E27FC236}">
                <a16:creationId xmlns:a16="http://schemas.microsoft.com/office/drawing/2014/main" id="{AE6C85D7-6402-4DCA-A617-8568AA38C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960" y="643635"/>
            <a:ext cx="11063642" cy="4788976"/>
          </a:xfrm>
          <a:prstGeom prst="rect">
            <a:avLst/>
          </a:prstGeom>
        </p:spPr>
      </p:pic>
      <p:sp>
        <p:nvSpPr>
          <p:cNvPr id="2" name="Rectangle 1">
            <a:extLst>
              <a:ext uri="{FF2B5EF4-FFF2-40B4-BE49-F238E27FC236}">
                <a16:creationId xmlns:a16="http://schemas.microsoft.com/office/drawing/2014/main" id="{731C02FF-79AA-42CC-8373-7B40A3589D53}"/>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F683BED5-02D1-467E-B81C-C721A7F50D5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D934731C-C915-4A96-8BED-69D5407984E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05653B6-A88D-474A-9510-2167E0591D11}"/>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B3E84FD5-B44D-43B2-A5D3-CFABC2BC438C}"/>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CBC14B0-B61D-4463-83F9-316E8257E4B5}"/>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50654F5C-893E-49C2-B80E-6EDE8699ECB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7C6053E1-2A4F-466A-9826-AEADEE5085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86DF465D-CE8A-4B8F-B6CA-C69D5A48F19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F88EAFD9-6815-4A64-A14E-82B425C6098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ED9980E8-2F13-44BD-B2BD-13D65F5C9D2A}"/>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24A99A58-3E3D-47C8-BCC1-CC7DEE17BC2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1756791B-6B46-4C67-9D46-451148BDB1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7FEDA69-D5BA-461B-8BAE-8CA245AFBE2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97C678F8-8955-4F55-AC13-17DE10146A4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52E392A2-3AA4-4548-AB20-C4E6D621A47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6D423579-AE0E-46A7-96B7-3827B3CD59E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4EA5F93C-A700-4762-9138-1EF3C7E875C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EE4DB4F5-408E-41C5-BD55-CA172EE9447B}"/>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E02C2B32-8D44-45FE-A19D-EE29DB4281F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E66D65A4-C44C-47F2-8F05-48C8CDF78F07}"/>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E63663A2-CC81-4345-B09E-1955CDF7E0A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24DBD7EC-9F4E-4750-BD2B-931F01CFDCA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7CCA6F0B-0E9B-4411-ABA5-02DA7505A3ED}"/>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53520A06-5D24-4DDA-80D7-0542DF0AD3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DD39A2DA-5720-4E62-865C-DC9D129F3D43}"/>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7D82C9A1-2D68-4DBB-BE1B-C68897D5F398}"/>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DF8F91BA-4531-4F91-AD63-53A671D26DC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7E15B219-2F2A-41D7-898A-4F00EE11569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F50C2D78-1EDE-4818-ACBE-28BB90FCBB2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61CA278C-753B-4A01-B76F-264953131B85}"/>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67E77188-2BDA-4F4B-AE3F-26027FA1F45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7F62EACF-C5E4-49F2-AD0C-FFB6FC1651D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57CA0D0F-B837-4871-9DDF-85D3D6123C71}"/>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B15A84BB-9BFF-4AF4-996C-D0DD9BAC3D13}"/>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52EEF609-E70D-4B47-B073-16869548269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8799BCEF-03E4-4EBF-AE8A-D325EBF49D6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E41CA06C-BB67-4FA1-91CB-090A607278C9}"/>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9792878A-B904-4EB8-AE35-D3E452A57222}"/>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8C43D4C6-9E04-4329-9CEC-811C17C79D5F}"/>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0DE2CC33-6DC4-4FA6-83A2-65325C632D9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FC4C4193-AAE6-4D27-A250-EE85E3E2D4A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ACC28A6-5BDF-4942-A5A8-EFA0684737C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412A53C3-44BD-43BD-903F-C9B3706E645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E61D3657-3AF0-4015-8541-28E14FB54829}"/>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F2F0B5D-E24A-46AA-8353-68E9CB1E9D3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3" name="Rectangle 12">
            <a:extLst>
              <a:ext uri="{FF2B5EF4-FFF2-40B4-BE49-F238E27FC236}">
                <a16:creationId xmlns:a16="http://schemas.microsoft.com/office/drawing/2014/main" id="{674AE4AC-34C2-47F9-AF06-D76539C97B09}"/>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E5DF7E4-5E62-427F-9BCC-7C44FA23795D}"/>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1C85B7B-82AF-4683-BAB4-151C84AAB14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0F1DD0A-053E-4FDD-80EE-ABCC23BDF852}"/>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3459A97-F5CC-448E-B0DD-DAA7CF04D71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B579D632-C941-4E2A-86BF-F9B380F15DF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751E1B2-3F77-4F26-9B15-7BFF74DA830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2A879BA-0A7F-4DD0-A000-E417E524509B}"/>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9DED015-F057-42E4-9729-0023A7B43B4B}"/>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F4A2E9E-E74F-4098-9434-EA61E62EC9CE}"/>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A744CC6-0CDB-46B2-AF48-B55CDE53485E}"/>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4786587-81E5-4957-B652-B3D535DA66B2}"/>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1F8B0E5-1BB9-4D0C-A2F8-B847C5150869}"/>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85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A27FE83D-28BE-47C0-8BAC-1A8EE44765E3}"/>
              </a:ext>
            </a:extLst>
          </p:cNvPr>
          <p:cNvSpPr/>
          <p:nvPr/>
        </p:nvSpPr>
        <p:spPr>
          <a:xfrm>
            <a:off x="5159536" y="3994581"/>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169277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fits the data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960D6E2-D31F-48DD-8951-4B838EB33AF9}"/>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9896397-514F-4348-B5B2-2547DA92CD1E}"/>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412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169277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fits the data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9FC68189-474B-42F2-8FC7-96769ACA6C8F}"/>
              </a:ext>
            </a:extLst>
          </p:cNvPr>
          <p:cNvSpPr txBox="1"/>
          <p:nvPr/>
        </p:nvSpPr>
        <p:spPr>
          <a:xfrm>
            <a:off x="7250532" y="3355735"/>
            <a:ext cx="3196370" cy="646331"/>
          </a:xfrm>
          <a:prstGeom prst="rect">
            <a:avLst/>
          </a:prstGeom>
          <a:noFill/>
        </p:spPr>
        <p:txBody>
          <a:bodyPr wrap="square" rtlCol="0">
            <a:spAutoFit/>
          </a:bodyPr>
          <a:lstStyle/>
          <a:p>
            <a:r>
              <a:rPr lang="en-GB" dirty="0"/>
              <a:t>Densities of seeds collected using seed traps</a:t>
            </a:r>
          </a:p>
        </p:txBody>
      </p:sp>
      <p:sp>
        <p:nvSpPr>
          <p:cNvPr id="68" name="TextBox 67">
            <a:extLst>
              <a:ext uri="{FF2B5EF4-FFF2-40B4-BE49-F238E27FC236}">
                <a16:creationId xmlns:a16="http://schemas.microsoft.com/office/drawing/2014/main" id="{ED8F7818-BCD8-49DE-BA24-009E7AFDB4AC}"/>
              </a:ext>
            </a:extLst>
          </p:cNvPr>
          <p:cNvSpPr txBox="1"/>
          <p:nvPr/>
        </p:nvSpPr>
        <p:spPr>
          <a:xfrm>
            <a:off x="7884121" y="4405339"/>
            <a:ext cx="3259578" cy="646331"/>
          </a:xfrm>
          <a:prstGeom prst="rect">
            <a:avLst/>
          </a:prstGeom>
          <a:noFill/>
        </p:spPr>
        <p:txBody>
          <a:bodyPr wrap="square" rtlCol="0">
            <a:spAutoFit/>
          </a:bodyPr>
          <a:lstStyle/>
          <a:p>
            <a:r>
              <a:rPr lang="en-GB" dirty="0"/>
              <a:t>Predicted seed density based on mechanistic dispersal model</a:t>
            </a:r>
          </a:p>
        </p:txBody>
      </p:sp>
      <p:sp>
        <p:nvSpPr>
          <p:cNvPr id="69" name="Oval 68">
            <a:extLst>
              <a:ext uri="{FF2B5EF4-FFF2-40B4-BE49-F238E27FC236}">
                <a16:creationId xmlns:a16="http://schemas.microsoft.com/office/drawing/2014/main" id="{BF9E8325-E765-4677-94D1-D3432FE9CB92}"/>
              </a:ext>
            </a:extLst>
          </p:cNvPr>
          <p:cNvSpPr/>
          <p:nvPr/>
        </p:nvSpPr>
        <p:spPr>
          <a:xfrm>
            <a:off x="4678654" y="4002066"/>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1335114C-EC8E-48A3-8B4D-2C525FD7F399}"/>
              </a:ext>
            </a:extLst>
          </p:cNvPr>
          <p:cNvCxnSpPr>
            <a:cxnSpLocks/>
            <a:stCxn id="68" idx="1"/>
          </p:cNvCxnSpPr>
          <p:nvPr/>
        </p:nvCxnSpPr>
        <p:spPr>
          <a:xfrm flipH="1">
            <a:off x="5610029" y="4728505"/>
            <a:ext cx="2274092" cy="591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6FB876-CD9C-4690-93BD-1C87FDBE3018}"/>
              </a:ext>
            </a:extLst>
          </p:cNvPr>
          <p:cNvCxnSpPr>
            <a:cxnSpLocks/>
            <a:stCxn id="67" idx="1"/>
          </p:cNvCxnSpPr>
          <p:nvPr/>
        </p:nvCxnSpPr>
        <p:spPr>
          <a:xfrm flipH="1">
            <a:off x="5467410" y="3678901"/>
            <a:ext cx="1783122" cy="5674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0A246AB-A066-48AA-96FB-C1F6286AC19E}"/>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7C42643-282C-4A7D-B06F-5B49DCC5F493}"/>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759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169277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fits the data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9FC68189-474B-42F2-8FC7-96769ACA6C8F}"/>
              </a:ext>
            </a:extLst>
          </p:cNvPr>
          <p:cNvSpPr txBox="1"/>
          <p:nvPr/>
        </p:nvSpPr>
        <p:spPr>
          <a:xfrm>
            <a:off x="7250532" y="3355735"/>
            <a:ext cx="3196370" cy="646331"/>
          </a:xfrm>
          <a:prstGeom prst="rect">
            <a:avLst/>
          </a:prstGeom>
          <a:noFill/>
        </p:spPr>
        <p:txBody>
          <a:bodyPr wrap="square" rtlCol="0">
            <a:spAutoFit/>
          </a:bodyPr>
          <a:lstStyle/>
          <a:p>
            <a:r>
              <a:rPr lang="en-GB" dirty="0"/>
              <a:t>Densities of seeds collected using seed traps</a:t>
            </a:r>
          </a:p>
        </p:txBody>
      </p:sp>
      <p:sp>
        <p:nvSpPr>
          <p:cNvPr id="68" name="TextBox 67">
            <a:extLst>
              <a:ext uri="{FF2B5EF4-FFF2-40B4-BE49-F238E27FC236}">
                <a16:creationId xmlns:a16="http://schemas.microsoft.com/office/drawing/2014/main" id="{ED8F7818-BCD8-49DE-BA24-009E7AFDB4AC}"/>
              </a:ext>
            </a:extLst>
          </p:cNvPr>
          <p:cNvSpPr txBox="1"/>
          <p:nvPr/>
        </p:nvSpPr>
        <p:spPr>
          <a:xfrm>
            <a:off x="7884121" y="4405339"/>
            <a:ext cx="3259578" cy="646331"/>
          </a:xfrm>
          <a:prstGeom prst="rect">
            <a:avLst/>
          </a:prstGeom>
          <a:noFill/>
        </p:spPr>
        <p:txBody>
          <a:bodyPr wrap="square" rtlCol="0">
            <a:spAutoFit/>
          </a:bodyPr>
          <a:lstStyle/>
          <a:p>
            <a:r>
              <a:rPr lang="en-GB" dirty="0"/>
              <a:t>Predicted seed density based on mechanistic dispersal model</a:t>
            </a:r>
          </a:p>
        </p:txBody>
      </p:sp>
      <p:sp>
        <p:nvSpPr>
          <p:cNvPr id="69" name="Oval 68">
            <a:extLst>
              <a:ext uri="{FF2B5EF4-FFF2-40B4-BE49-F238E27FC236}">
                <a16:creationId xmlns:a16="http://schemas.microsoft.com/office/drawing/2014/main" id="{BF9E8325-E765-4677-94D1-D3432FE9CB92}"/>
              </a:ext>
            </a:extLst>
          </p:cNvPr>
          <p:cNvSpPr/>
          <p:nvPr/>
        </p:nvSpPr>
        <p:spPr>
          <a:xfrm>
            <a:off x="4678654" y="4002066"/>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1335114C-EC8E-48A3-8B4D-2C525FD7F399}"/>
              </a:ext>
            </a:extLst>
          </p:cNvPr>
          <p:cNvCxnSpPr>
            <a:cxnSpLocks/>
            <a:stCxn id="68" idx="1"/>
          </p:cNvCxnSpPr>
          <p:nvPr/>
        </p:nvCxnSpPr>
        <p:spPr>
          <a:xfrm flipH="1">
            <a:off x="5610029" y="4728505"/>
            <a:ext cx="2274092" cy="591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6FB876-CD9C-4690-93BD-1C87FDBE3018}"/>
              </a:ext>
            </a:extLst>
          </p:cNvPr>
          <p:cNvCxnSpPr>
            <a:cxnSpLocks/>
            <a:stCxn id="67" idx="1"/>
          </p:cNvCxnSpPr>
          <p:nvPr/>
        </p:nvCxnSpPr>
        <p:spPr>
          <a:xfrm flipH="1">
            <a:off x="5467410" y="3678901"/>
            <a:ext cx="1783122" cy="5674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7F281A0-3C02-4BF0-8B53-D6FFACE20983}"/>
              </a:ext>
            </a:extLst>
          </p:cNvPr>
          <p:cNvSpPr txBox="1"/>
          <p:nvPr/>
        </p:nvSpPr>
        <p:spPr>
          <a:xfrm>
            <a:off x="7230238" y="5589569"/>
            <a:ext cx="3902169" cy="646331"/>
          </a:xfrm>
          <a:prstGeom prst="rect">
            <a:avLst/>
          </a:prstGeom>
          <a:noFill/>
        </p:spPr>
        <p:txBody>
          <a:bodyPr wrap="square" rtlCol="0">
            <a:spAutoFit/>
          </a:bodyPr>
          <a:lstStyle/>
          <a:p>
            <a:r>
              <a:rPr lang="en-GB" i="1" dirty="0"/>
              <a:t>This model outperformed all of the other models that were tested!</a:t>
            </a:r>
          </a:p>
        </p:txBody>
      </p:sp>
      <p:sp>
        <p:nvSpPr>
          <p:cNvPr id="15" name="Rectangle 14">
            <a:extLst>
              <a:ext uri="{FF2B5EF4-FFF2-40B4-BE49-F238E27FC236}">
                <a16:creationId xmlns:a16="http://schemas.microsoft.com/office/drawing/2014/main" id="{C823A903-FB7F-4C6E-AB58-D3822080BA73}"/>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7827C51-B227-4D7F-A148-517204042AA8}"/>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123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alpha val="60000"/>
                  </a:schemeClr>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alpha val="60000"/>
                  </a:schemeClr>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alpha val="60000"/>
                  </a:schemeClr>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2538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7F56B3DC-1F2D-4CC9-8F48-66E10D5339C3}"/>
              </a:ext>
            </a:extLst>
          </p:cNvPr>
          <p:cNvSpPr txBox="1"/>
          <p:nvPr/>
        </p:nvSpPr>
        <p:spPr>
          <a:xfrm>
            <a:off x="4609579" y="1159046"/>
            <a:ext cx="23713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Mean wind speed</a:t>
            </a:r>
          </a:p>
        </p:txBody>
      </p:sp>
      <p:sp>
        <p:nvSpPr>
          <p:cNvPr id="58" name="TextBox 57">
            <a:extLst>
              <a:ext uri="{FF2B5EF4-FFF2-40B4-BE49-F238E27FC236}">
                <a16:creationId xmlns:a16="http://schemas.microsoft.com/office/drawing/2014/main" id="{2FBCAD80-9172-4A1D-9A63-149A3886A8CA}"/>
              </a:ext>
            </a:extLst>
          </p:cNvPr>
          <p:cNvSpPr txBox="1"/>
          <p:nvPr/>
        </p:nvSpPr>
        <p:spPr>
          <a:xfrm>
            <a:off x="9873107" y="3489496"/>
            <a:ext cx="19798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effectLst/>
                <a:uLnTx/>
                <a:uFillTx/>
                <a:latin typeface="Calibri" panose="020F0502020204030204"/>
                <a:ea typeface="+mn-ea"/>
                <a:cs typeface="+mn-cs"/>
              </a:rPr>
              <a:t>Height of grass cover</a:t>
            </a:r>
          </a:p>
        </p:txBody>
      </p:sp>
      <p:sp>
        <p:nvSpPr>
          <p:cNvPr id="60" name="TextBox 59">
            <a:extLst>
              <a:ext uri="{FF2B5EF4-FFF2-40B4-BE49-F238E27FC236}">
                <a16:creationId xmlns:a16="http://schemas.microsoft.com/office/drawing/2014/main" id="{41FD3884-E3AF-4FCC-B6CB-25EA0BA29960}"/>
              </a:ext>
            </a:extLst>
          </p:cNvPr>
          <p:cNvSpPr txBox="1"/>
          <p:nvPr/>
        </p:nvSpPr>
        <p:spPr>
          <a:xfrm>
            <a:off x="9865352" y="2433218"/>
            <a:ext cx="2109353"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effectLst/>
                <a:uLnTx/>
                <a:uFillTx/>
                <a:latin typeface="Calibri" panose="020F0502020204030204"/>
                <a:ea typeface="+mn-ea"/>
                <a:cs typeface="+mn-cs"/>
              </a:rPr>
              <a:t>Height of wind speed measurement</a:t>
            </a:r>
          </a:p>
        </p:txBody>
      </p:sp>
      <p:sp>
        <p:nvSpPr>
          <p:cNvPr id="63" name="Oval 62">
            <a:extLst>
              <a:ext uri="{FF2B5EF4-FFF2-40B4-BE49-F238E27FC236}">
                <a16:creationId xmlns:a16="http://schemas.microsoft.com/office/drawing/2014/main" id="{4BCB6981-3D72-452C-A325-278A8D3573DD}"/>
              </a:ext>
            </a:extLst>
          </p:cNvPr>
          <p:cNvSpPr/>
          <p:nvPr/>
        </p:nvSpPr>
        <p:spPr>
          <a:xfrm>
            <a:off x="2171852" y="2014817"/>
            <a:ext cx="79906" cy="45719"/>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E2BB8586-5281-4B74-80DA-7CA66E8D3CD7}"/>
              </a:ext>
            </a:extLst>
          </p:cNvPr>
          <p:cNvSpPr/>
          <p:nvPr/>
        </p:nvSpPr>
        <p:spPr>
          <a:xfrm rot="2244386">
            <a:off x="1543600" y="1966392"/>
            <a:ext cx="99650" cy="45719"/>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2AEA641E-9025-4526-9BD9-33742430EFCE}"/>
              </a:ext>
            </a:extLst>
          </p:cNvPr>
          <p:cNvSpPr/>
          <p:nvPr/>
        </p:nvSpPr>
        <p:spPr>
          <a:xfrm rot="1168662">
            <a:off x="2899831" y="2144537"/>
            <a:ext cx="45719" cy="71038"/>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26303468-34F1-43AD-8BD2-555792B75FD8}"/>
              </a:ext>
            </a:extLst>
          </p:cNvPr>
          <p:cNvSpPr/>
          <p:nvPr/>
        </p:nvSpPr>
        <p:spPr>
          <a:xfrm>
            <a:off x="3638472" y="2333711"/>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02A18876-E480-4B48-9B86-5C2C29A7B17D}"/>
              </a:ext>
            </a:extLst>
          </p:cNvPr>
          <p:cNvSpPr/>
          <p:nvPr/>
        </p:nvSpPr>
        <p:spPr>
          <a:xfrm>
            <a:off x="1527031" y="3928619"/>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CB747582-E433-4349-A355-BC20D5FCA6C3}"/>
              </a:ext>
            </a:extLst>
          </p:cNvPr>
          <p:cNvSpPr/>
          <p:nvPr/>
        </p:nvSpPr>
        <p:spPr>
          <a:xfrm rot="4269486" flipV="1">
            <a:off x="1524755"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256FFB2E-0D73-4255-B474-3BA2E8B035B8}"/>
              </a:ext>
            </a:extLst>
          </p:cNvPr>
          <p:cNvSpPr/>
          <p:nvPr/>
        </p:nvSpPr>
        <p:spPr>
          <a:xfrm rot="4269486" flipV="1">
            <a:off x="2087884"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F0613242-2B90-421C-9819-180469BE8FF3}"/>
              </a:ext>
            </a:extLst>
          </p:cNvPr>
          <p:cNvSpPr/>
          <p:nvPr/>
        </p:nvSpPr>
        <p:spPr>
          <a:xfrm rot="4269486" flipV="1">
            <a:off x="2859431"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364265C-53EF-49E6-AF31-E75D0D7A9A1A}"/>
              </a:ext>
            </a:extLst>
          </p:cNvPr>
          <p:cNvSpPr/>
          <p:nvPr/>
        </p:nvSpPr>
        <p:spPr>
          <a:xfrm rot="5400000" flipV="1">
            <a:off x="277157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1436569E-7CEE-4A81-AF5E-ED2BFFB19E47}"/>
              </a:ext>
            </a:extLst>
          </p:cNvPr>
          <p:cNvSpPr/>
          <p:nvPr/>
        </p:nvSpPr>
        <p:spPr>
          <a:xfrm rot="5400000" flipV="1">
            <a:off x="2823451"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277E9989-DCC0-4281-820E-5351000D43A7}"/>
              </a:ext>
            </a:extLst>
          </p:cNvPr>
          <p:cNvSpPr/>
          <p:nvPr/>
        </p:nvSpPr>
        <p:spPr>
          <a:xfrm rot="5400000" flipV="1">
            <a:off x="2921558"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9BEF4BDA-78FD-41A6-892D-29A82EABDA6A}"/>
              </a:ext>
            </a:extLst>
          </p:cNvPr>
          <p:cNvSpPr/>
          <p:nvPr/>
        </p:nvSpPr>
        <p:spPr>
          <a:xfrm rot="6336034" flipV="1">
            <a:off x="2970152"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2ED4C203-E94E-4B27-B1D8-7EB5C42B44A9}"/>
              </a:ext>
            </a:extLst>
          </p:cNvPr>
          <p:cNvSpPr/>
          <p:nvPr/>
        </p:nvSpPr>
        <p:spPr>
          <a:xfrm rot="6336034" flipV="1">
            <a:off x="3162995"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F987FE54-9BEF-4546-8165-D9A3EAF5A71B}"/>
              </a:ext>
            </a:extLst>
          </p:cNvPr>
          <p:cNvSpPr/>
          <p:nvPr/>
        </p:nvSpPr>
        <p:spPr>
          <a:xfrm rot="6336034" flipV="1">
            <a:off x="2352160"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920908B-C964-48A9-AC73-E21AFB9DF2A2}"/>
              </a:ext>
            </a:extLst>
          </p:cNvPr>
          <p:cNvSpPr/>
          <p:nvPr/>
        </p:nvSpPr>
        <p:spPr>
          <a:xfrm rot="6336034" flipV="1">
            <a:off x="1772959"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7227201-405F-4467-9992-3C8E6BCE4957}"/>
              </a:ext>
            </a:extLst>
          </p:cNvPr>
          <p:cNvSpPr/>
          <p:nvPr/>
        </p:nvSpPr>
        <p:spPr>
          <a:xfrm rot="6336034" flipV="1">
            <a:off x="1900570"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52B9A0-E479-4CC9-9975-CA0C6152EF34}"/>
              </a:ext>
            </a:extLst>
          </p:cNvPr>
          <p:cNvSpPr/>
          <p:nvPr/>
        </p:nvSpPr>
        <p:spPr>
          <a:xfrm rot="5400000" flipV="1">
            <a:off x="2292658"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0ABD65CF-64C3-43CD-9D0B-CCBE0D894349}"/>
              </a:ext>
            </a:extLst>
          </p:cNvPr>
          <p:cNvSpPr/>
          <p:nvPr/>
        </p:nvSpPr>
        <p:spPr>
          <a:xfrm rot="5400000" flipV="1">
            <a:off x="1975439"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B655D110-7DF0-403B-A5DA-93525D36CAAA}"/>
              </a:ext>
            </a:extLst>
          </p:cNvPr>
          <p:cNvSpPr/>
          <p:nvPr/>
        </p:nvSpPr>
        <p:spPr>
          <a:xfrm rot="5400000" flipV="1">
            <a:off x="2099904"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E0E96C95-E5F1-4BAB-9C37-50DABBE17904}"/>
              </a:ext>
            </a:extLst>
          </p:cNvPr>
          <p:cNvSpPr/>
          <p:nvPr/>
        </p:nvSpPr>
        <p:spPr>
          <a:xfrm rot="5400000" flipV="1">
            <a:off x="1694346" y="373318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DE37EDC-B4F2-4BFF-A0E1-5E4E7668FD7D}"/>
              </a:ext>
            </a:extLst>
          </p:cNvPr>
          <p:cNvSpPr/>
          <p:nvPr/>
        </p:nvSpPr>
        <p:spPr>
          <a:xfrm rot="5400000" flipV="1">
            <a:off x="1819287"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B24E564-A649-4F98-B0A7-1250BDAD01CD}"/>
              </a:ext>
            </a:extLst>
          </p:cNvPr>
          <p:cNvSpPr/>
          <p:nvPr/>
        </p:nvSpPr>
        <p:spPr>
          <a:xfrm rot="5400000" flipV="1">
            <a:off x="1548058"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D2DBD62-C49F-4AFC-92FF-7E95C38DC4AA}"/>
              </a:ext>
            </a:extLst>
          </p:cNvPr>
          <p:cNvSpPr/>
          <p:nvPr/>
        </p:nvSpPr>
        <p:spPr>
          <a:xfrm rot="6187649" flipV="1">
            <a:off x="1614678"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49AF8554-B266-4237-89BD-21F3541C1012}"/>
              </a:ext>
            </a:extLst>
          </p:cNvPr>
          <p:cNvSpPr/>
          <p:nvPr/>
        </p:nvSpPr>
        <p:spPr>
          <a:xfrm rot="5400000" flipV="1">
            <a:off x="1441572"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1C51966-EF12-4A7C-93F1-3C271E1FF4F6}"/>
              </a:ext>
            </a:extLst>
          </p:cNvPr>
          <p:cNvSpPr/>
          <p:nvPr/>
        </p:nvSpPr>
        <p:spPr>
          <a:xfrm rot="5769731" flipV="1">
            <a:off x="1400694"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A4C989C-FCAD-4151-ABF8-32A24843B127}"/>
              </a:ext>
            </a:extLst>
          </p:cNvPr>
          <p:cNvSpPr/>
          <p:nvPr/>
        </p:nvSpPr>
        <p:spPr>
          <a:xfrm rot="6336034" flipV="1">
            <a:off x="2539575"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B543909-63CB-4F4E-BBC5-D49EE2134001}"/>
              </a:ext>
            </a:extLst>
          </p:cNvPr>
          <p:cNvSpPr/>
          <p:nvPr/>
        </p:nvSpPr>
        <p:spPr>
          <a:xfrm rot="4269486" flipV="1">
            <a:off x="2518074"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2CBF75B-A9DB-44A1-B163-D49286F9E6C2}"/>
              </a:ext>
            </a:extLst>
          </p:cNvPr>
          <p:cNvSpPr/>
          <p:nvPr/>
        </p:nvSpPr>
        <p:spPr>
          <a:xfrm rot="4269486" flipV="1">
            <a:off x="1915458"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60F7787F-88D9-42C6-8DE0-8D26ED68F918}"/>
              </a:ext>
            </a:extLst>
          </p:cNvPr>
          <p:cNvSpPr/>
          <p:nvPr/>
        </p:nvSpPr>
        <p:spPr>
          <a:xfrm rot="4269486" flipV="1">
            <a:off x="1614370"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00F4E69C-1122-4312-BCB8-B3E707BB6152}"/>
              </a:ext>
            </a:extLst>
          </p:cNvPr>
          <p:cNvSpPr/>
          <p:nvPr/>
        </p:nvSpPr>
        <p:spPr>
          <a:xfrm rot="4269486" flipV="1">
            <a:off x="2187950"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AF68A434-9827-4430-A258-B559D83D9875}"/>
              </a:ext>
            </a:extLst>
          </p:cNvPr>
          <p:cNvSpPr/>
          <p:nvPr/>
        </p:nvSpPr>
        <p:spPr>
          <a:xfrm rot="6336034" flipV="1">
            <a:off x="2040702"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9A9C043D-9793-4F64-B664-85A3D2422A63}"/>
              </a:ext>
            </a:extLst>
          </p:cNvPr>
          <p:cNvSpPr/>
          <p:nvPr/>
        </p:nvSpPr>
        <p:spPr>
          <a:xfrm rot="5400000" flipV="1">
            <a:off x="2172724"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CA3FF4AC-E749-44D0-956B-E103DAA67574}"/>
              </a:ext>
            </a:extLst>
          </p:cNvPr>
          <p:cNvSpPr/>
          <p:nvPr/>
        </p:nvSpPr>
        <p:spPr>
          <a:xfrm rot="5400000" flipV="1">
            <a:off x="2394181"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1BBDCAB6-599E-442E-AF4E-8E849CC698BB}"/>
              </a:ext>
            </a:extLst>
          </p:cNvPr>
          <p:cNvSpPr/>
          <p:nvPr/>
        </p:nvSpPr>
        <p:spPr>
          <a:xfrm rot="5400000" flipV="1">
            <a:off x="2461100"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0268E69-197B-4A37-B93F-CEBED76057E4}"/>
              </a:ext>
            </a:extLst>
          </p:cNvPr>
          <p:cNvSpPr/>
          <p:nvPr/>
        </p:nvSpPr>
        <p:spPr>
          <a:xfrm rot="6336034" flipV="1">
            <a:off x="2195303"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D3DAF301-5FDF-4416-830E-89982710A34D}"/>
              </a:ext>
            </a:extLst>
          </p:cNvPr>
          <p:cNvSpPr/>
          <p:nvPr/>
        </p:nvSpPr>
        <p:spPr>
          <a:xfrm rot="6336034" flipV="1">
            <a:off x="2650969"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033C147-440A-4B01-A237-DA2F867AC637}"/>
              </a:ext>
            </a:extLst>
          </p:cNvPr>
          <p:cNvSpPr/>
          <p:nvPr/>
        </p:nvSpPr>
        <p:spPr>
          <a:xfrm rot="5400000" flipV="1">
            <a:off x="2601158"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746242F-88C1-47BA-AD17-AB0543CCB8D5}"/>
              </a:ext>
            </a:extLst>
          </p:cNvPr>
          <p:cNvSpPr/>
          <p:nvPr/>
        </p:nvSpPr>
        <p:spPr>
          <a:xfrm rot="5400000" flipV="1">
            <a:off x="2703364"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1E1AF8B6-FC25-4DBF-8D27-08A7864F0E77}"/>
              </a:ext>
            </a:extLst>
          </p:cNvPr>
          <p:cNvSpPr/>
          <p:nvPr/>
        </p:nvSpPr>
        <p:spPr>
          <a:xfrm rot="4837432" flipV="1">
            <a:off x="3234857"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3F0620C-8275-4EAA-BEF8-B66B5D31223E}"/>
              </a:ext>
            </a:extLst>
          </p:cNvPr>
          <p:cNvSpPr/>
          <p:nvPr/>
        </p:nvSpPr>
        <p:spPr>
          <a:xfrm rot="4837432" flipV="1">
            <a:off x="3042973"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79C12280-EBA4-4DF2-9FDE-AFA0DB5777ED}"/>
              </a:ext>
            </a:extLst>
          </p:cNvPr>
          <p:cNvSpPr/>
          <p:nvPr/>
        </p:nvSpPr>
        <p:spPr>
          <a:xfrm rot="5400000" flipV="1">
            <a:off x="2983635"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46BA13-107F-4649-9677-4F345EE588E1}"/>
              </a:ext>
            </a:extLst>
          </p:cNvPr>
          <p:cNvSpPr/>
          <p:nvPr/>
        </p:nvSpPr>
        <p:spPr>
          <a:xfrm rot="5400000" flipV="1">
            <a:off x="3099903"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6" name="Straight Arrow Connector 105">
            <a:extLst>
              <a:ext uri="{FF2B5EF4-FFF2-40B4-BE49-F238E27FC236}">
                <a16:creationId xmlns:a16="http://schemas.microsoft.com/office/drawing/2014/main" id="{8C8A8FF0-EC56-4709-BF60-E6FD2B138025}"/>
              </a:ext>
            </a:extLst>
          </p:cNvPr>
          <p:cNvCxnSpPr>
            <a:cxnSpLocks/>
          </p:cNvCxnSpPr>
          <p:nvPr/>
        </p:nvCxnSpPr>
        <p:spPr>
          <a:xfrm>
            <a:off x="4677792" y="1546012"/>
            <a:ext cx="225700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ABDD8924-0BBE-4D79-BD8A-98A83C9D8C90}"/>
              </a:ext>
            </a:extLst>
          </p:cNvPr>
          <p:cNvSpPr/>
          <p:nvPr/>
        </p:nvSpPr>
        <p:spPr>
          <a:xfrm>
            <a:off x="3449074" y="3928619"/>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2E75E325-7266-42BE-BC65-612637F890F9}"/>
              </a:ext>
            </a:extLst>
          </p:cNvPr>
          <p:cNvSpPr/>
          <p:nvPr/>
        </p:nvSpPr>
        <p:spPr>
          <a:xfrm rot="4269486" flipV="1">
            <a:off x="3446798"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538B3AA1-9D9A-44D1-AD4C-C9D71A88DCD0}"/>
              </a:ext>
            </a:extLst>
          </p:cNvPr>
          <p:cNvSpPr/>
          <p:nvPr/>
        </p:nvSpPr>
        <p:spPr>
          <a:xfrm rot="4269486" flipV="1">
            <a:off x="4009927"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04AAB2A2-FB52-4E88-9081-EE442F0EAC9B}"/>
              </a:ext>
            </a:extLst>
          </p:cNvPr>
          <p:cNvSpPr/>
          <p:nvPr/>
        </p:nvSpPr>
        <p:spPr>
          <a:xfrm rot="4269486" flipV="1">
            <a:off x="4781474"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6FB9F0C-E4FD-4FA8-A0F8-FB33B788D574}"/>
              </a:ext>
            </a:extLst>
          </p:cNvPr>
          <p:cNvSpPr/>
          <p:nvPr/>
        </p:nvSpPr>
        <p:spPr>
          <a:xfrm rot="5400000" flipV="1">
            <a:off x="4693613"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1E831AFD-DA4E-4AAE-BC69-51706BD44534}"/>
              </a:ext>
            </a:extLst>
          </p:cNvPr>
          <p:cNvSpPr/>
          <p:nvPr/>
        </p:nvSpPr>
        <p:spPr>
          <a:xfrm rot="5400000" flipV="1">
            <a:off x="4745494"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4981D0EC-6E5C-440F-9BB0-60F388E31E8B}"/>
              </a:ext>
            </a:extLst>
          </p:cNvPr>
          <p:cNvSpPr/>
          <p:nvPr/>
        </p:nvSpPr>
        <p:spPr>
          <a:xfrm rot="5400000" flipV="1">
            <a:off x="4843601"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5A1976C-E346-40DB-BA30-619832050F65}"/>
              </a:ext>
            </a:extLst>
          </p:cNvPr>
          <p:cNvSpPr/>
          <p:nvPr/>
        </p:nvSpPr>
        <p:spPr>
          <a:xfrm rot="6336034" flipV="1">
            <a:off x="4892195"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4C309EC1-C1CC-4478-A0D6-F632614B106A}"/>
              </a:ext>
            </a:extLst>
          </p:cNvPr>
          <p:cNvSpPr/>
          <p:nvPr/>
        </p:nvSpPr>
        <p:spPr>
          <a:xfrm rot="6336034" flipV="1">
            <a:off x="5085038"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16AC2532-0C1A-462E-95E9-8D63081777BA}"/>
              </a:ext>
            </a:extLst>
          </p:cNvPr>
          <p:cNvSpPr/>
          <p:nvPr/>
        </p:nvSpPr>
        <p:spPr>
          <a:xfrm rot="6336034" flipV="1">
            <a:off x="427420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433EB8E-296A-4FA0-98E7-9D737056DC95}"/>
              </a:ext>
            </a:extLst>
          </p:cNvPr>
          <p:cNvSpPr/>
          <p:nvPr/>
        </p:nvSpPr>
        <p:spPr>
          <a:xfrm rot="6336034" flipV="1">
            <a:off x="3695002"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2AAE585-1BE9-455E-B6A8-8606C3D39ED2}"/>
              </a:ext>
            </a:extLst>
          </p:cNvPr>
          <p:cNvSpPr/>
          <p:nvPr/>
        </p:nvSpPr>
        <p:spPr>
          <a:xfrm rot="6336034" flipV="1">
            <a:off x="382261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4977F44-FF65-4833-99E8-AB4020174002}"/>
              </a:ext>
            </a:extLst>
          </p:cNvPr>
          <p:cNvSpPr/>
          <p:nvPr/>
        </p:nvSpPr>
        <p:spPr>
          <a:xfrm rot="5400000" flipV="1">
            <a:off x="4214701"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33F0DC82-36AC-4D15-8B39-0DFAC77DBEC4}"/>
              </a:ext>
            </a:extLst>
          </p:cNvPr>
          <p:cNvSpPr/>
          <p:nvPr/>
        </p:nvSpPr>
        <p:spPr>
          <a:xfrm rot="5400000" flipV="1">
            <a:off x="3897482"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6EDFA31A-90A1-453D-A6EF-F02A15F02FB9}"/>
              </a:ext>
            </a:extLst>
          </p:cNvPr>
          <p:cNvSpPr/>
          <p:nvPr/>
        </p:nvSpPr>
        <p:spPr>
          <a:xfrm rot="5400000" flipV="1">
            <a:off x="4021947"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CA82E3B3-7311-436F-94CA-31405A61859D}"/>
              </a:ext>
            </a:extLst>
          </p:cNvPr>
          <p:cNvSpPr/>
          <p:nvPr/>
        </p:nvSpPr>
        <p:spPr>
          <a:xfrm rot="5400000" flipV="1">
            <a:off x="3616389" y="373318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A859F8ED-A7F1-45A4-AB75-1CBFAE0B4EE6}"/>
              </a:ext>
            </a:extLst>
          </p:cNvPr>
          <p:cNvSpPr/>
          <p:nvPr/>
        </p:nvSpPr>
        <p:spPr>
          <a:xfrm rot="5400000" flipV="1">
            <a:off x="374133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4A8E101E-D4E0-404A-8C0E-C8F6502840CE}"/>
              </a:ext>
            </a:extLst>
          </p:cNvPr>
          <p:cNvSpPr/>
          <p:nvPr/>
        </p:nvSpPr>
        <p:spPr>
          <a:xfrm rot="5400000" flipV="1">
            <a:off x="3470101"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4F1534-EA9E-4B1F-BA63-891BFC53FD89}"/>
              </a:ext>
            </a:extLst>
          </p:cNvPr>
          <p:cNvSpPr/>
          <p:nvPr/>
        </p:nvSpPr>
        <p:spPr>
          <a:xfrm rot="6187649" flipV="1">
            <a:off x="3536721"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E5B675BF-1B9C-4CE7-9F5E-4E45038D9FE1}"/>
              </a:ext>
            </a:extLst>
          </p:cNvPr>
          <p:cNvSpPr/>
          <p:nvPr/>
        </p:nvSpPr>
        <p:spPr>
          <a:xfrm rot="5400000" flipV="1">
            <a:off x="3363615"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D9BE9EBB-1683-4063-A9E5-DA4437901CE7}"/>
              </a:ext>
            </a:extLst>
          </p:cNvPr>
          <p:cNvSpPr/>
          <p:nvPr/>
        </p:nvSpPr>
        <p:spPr>
          <a:xfrm rot="5769731" flipV="1">
            <a:off x="3322737"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988453FC-D922-42B1-B0EC-558658A02B79}"/>
              </a:ext>
            </a:extLst>
          </p:cNvPr>
          <p:cNvSpPr/>
          <p:nvPr/>
        </p:nvSpPr>
        <p:spPr>
          <a:xfrm rot="6336034" flipV="1">
            <a:off x="4461618"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63C0AEE-4EBF-4C4D-A915-97C6A8A06623}"/>
              </a:ext>
            </a:extLst>
          </p:cNvPr>
          <p:cNvSpPr/>
          <p:nvPr/>
        </p:nvSpPr>
        <p:spPr>
          <a:xfrm rot="4269486" flipV="1">
            <a:off x="4440117"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67004F44-BBB4-446A-91E7-9F3EA83972D0}"/>
              </a:ext>
            </a:extLst>
          </p:cNvPr>
          <p:cNvSpPr/>
          <p:nvPr/>
        </p:nvSpPr>
        <p:spPr>
          <a:xfrm rot="4269486" flipV="1">
            <a:off x="3837501"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07D2ED86-DBA0-49C6-8633-AA04D2D86E20}"/>
              </a:ext>
            </a:extLst>
          </p:cNvPr>
          <p:cNvSpPr/>
          <p:nvPr/>
        </p:nvSpPr>
        <p:spPr>
          <a:xfrm rot="4269486" flipV="1">
            <a:off x="3536413"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91C048A2-B5E9-47A2-85E8-3C3EC599B80D}"/>
              </a:ext>
            </a:extLst>
          </p:cNvPr>
          <p:cNvSpPr/>
          <p:nvPr/>
        </p:nvSpPr>
        <p:spPr>
          <a:xfrm rot="4269486" flipV="1">
            <a:off x="4109993"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9820B5E-4E54-4647-AD87-7D53BB678A41}"/>
              </a:ext>
            </a:extLst>
          </p:cNvPr>
          <p:cNvSpPr/>
          <p:nvPr/>
        </p:nvSpPr>
        <p:spPr>
          <a:xfrm rot="6336034" flipV="1">
            <a:off x="3962745"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3734536B-5F38-405E-9120-ECF3E53BEAB6}"/>
              </a:ext>
            </a:extLst>
          </p:cNvPr>
          <p:cNvSpPr/>
          <p:nvPr/>
        </p:nvSpPr>
        <p:spPr>
          <a:xfrm rot="5400000" flipV="1">
            <a:off x="4094767"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8B99C451-E098-4AE0-837C-F464E30875EF}"/>
              </a:ext>
            </a:extLst>
          </p:cNvPr>
          <p:cNvSpPr/>
          <p:nvPr/>
        </p:nvSpPr>
        <p:spPr>
          <a:xfrm rot="5400000" flipV="1">
            <a:off x="4316224"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8730FB0E-95B6-4A29-BC0E-5D7B90CE864C}"/>
              </a:ext>
            </a:extLst>
          </p:cNvPr>
          <p:cNvSpPr/>
          <p:nvPr/>
        </p:nvSpPr>
        <p:spPr>
          <a:xfrm rot="5400000" flipV="1">
            <a:off x="4383143"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62EF4B3-FFA8-478C-B97F-838166B385FC}"/>
              </a:ext>
            </a:extLst>
          </p:cNvPr>
          <p:cNvSpPr/>
          <p:nvPr/>
        </p:nvSpPr>
        <p:spPr>
          <a:xfrm rot="6336034" flipV="1">
            <a:off x="4117346"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E3FCDC4F-5921-4D8F-BD0E-615066947147}"/>
              </a:ext>
            </a:extLst>
          </p:cNvPr>
          <p:cNvSpPr/>
          <p:nvPr/>
        </p:nvSpPr>
        <p:spPr>
          <a:xfrm rot="6336034" flipV="1">
            <a:off x="4573012"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557C4C3-E160-4302-BBEB-3438F01DB6CE}"/>
              </a:ext>
            </a:extLst>
          </p:cNvPr>
          <p:cNvSpPr/>
          <p:nvPr/>
        </p:nvSpPr>
        <p:spPr>
          <a:xfrm rot="5400000" flipV="1">
            <a:off x="4523201"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85F3EB9E-3186-4AA7-B04B-E018F4B017E1}"/>
              </a:ext>
            </a:extLst>
          </p:cNvPr>
          <p:cNvSpPr/>
          <p:nvPr/>
        </p:nvSpPr>
        <p:spPr>
          <a:xfrm rot="5400000" flipV="1">
            <a:off x="4625407"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C5A2E940-737B-4163-BFF8-664805CE8C86}"/>
              </a:ext>
            </a:extLst>
          </p:cNvPr>
          <p:cNvSpPr/>
          <p:nvPr/>
        </p:nvSpPr>
        <p:spPr>
          <a:xfrm rot="4837432" flipV="1">
            <a:off x="5156900"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85C881A3-8589-4B64-8E4C-72FEC1FD9994}"/>
              </a:ext>
            </a:extLst>
          </p:cNvPr>
          <p:cNvSpPr/>
          <p:nvPr/>
        </p:nvSpPr>
        <p:spPr>
          <a:xfrm rot="4837432" flipV="1">
            <a:off x="4965016"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024A27-A378-4EED-9E32-34E4C1E20E02}"/>
              </a:ext>
            </a:extLst>
          </p:cNvPr>
          <p:cNvSpPr/>
          <p:nvPr/>
        </p:nvSpPr>
        <p:spPr>
          <a:xfrm rot="5400000" flipV="1">
            <a:off x="4905678"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DDF03945-A816-47F9-8B63-3D29A9364D2E}"/>
              </a:ext>
            </a:extLst>
          </p:cNvPr>
          <p:cNvSpPr/>
          <p:nvPr/>
        </p:nvSpPr>
        <p:spPr>
          <a:xfrm rot="5400000" flipV="1">
            <a:off x="5021946"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91290EB-6C01-44E3-A779-E636D83B0D3A}"/>
              </a:ext>
            </a:extLst>
          </p:cNvPr>
          <p:cNvSpPr/>
          <p:nvPr/>
        </p:nvSpPr>
        <p:spPr>
          <a:xfrm>
            <a:off x="5349624" y="3928619"/>
            <a:ext cx="2610401"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7F93C7-119A-48BB-BDDB-F83550B99390}"/>
              </a:ext>
            </a:extLst>
          </p:cNvPr>
          <p:cNvSpPr/>
          <p:nvPr/>
        </p:nvSpPr>
        <p:spPr>
          <a:xfrm rot="4269486" flipV="1">
            <a:off x="5347348"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E24780B-909B-488C-9D8C-8FF0E57DC990}"/>
              </a:ext>
            </a:extLst>
          </p:cNvPr>
          <p:cNvSpPr/>
          <p:nvPr/>
        </p:nvSpPr>
        <p:spPr>
          <a:xfrm rot="4269486" flipV="1">
            <a:off x="5910477"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1B8824D7-40A5-4CA3-98C4-4D02311FC8D5}"/>
              </a:ext>
            </a:extLst>
          </p:cNvPr>
          <p:cNvSpPr/>
          <p:nvPr/>
        </p:nvSpPr>
        <p:spPr>
          <a:xfrm rot="4269486" flipV="1">
            <a:off x="6682024"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810F3FF9-0DC9-4FA4-AB0F-3F19989230BB}"/>
              </a:ext>
            </a:extLst>
          </p:cNvPr>
          <p:cNvSpPr/>
          <p:nvPr/>
        </p:nvSpPr>
        <p:spPr>
          <a:xfrm rot="5400000" flipV="1">
            <a:off x="6594163"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6F318928-E784-4DB2-B8F0-46750CF0772B}"/>
              </a:ext>
            </a:extLst>
          </p:cNvPr>
          <p:cNvSpPr/>
          <p:nvPr/>
        </p:nvSpPr>
        <p:spPr>
          <a:xfrm rot="5400000" flipV="1">
            <a:off x="6646044"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B4F9DF4D-92C0-4BEE-B19F-7B81BB95FD2B}"/>
              </a:ext>
            </a:extLst>
          </p:cNvPr>
          <p:cNvSpPr/>
          <p:nvPr/>
        </p:nvSpPr>
        <p:spPr>
          <a:xfrm rot="5400000" flipV="1">
            <a:off x="6744151"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BEE62F8A-14B9-48BF-87C4-A39528F719F0}"/>
              </a:ext>
            </a:extLst>
          </p:cNvPr>
          <p:cNvSpPr/>
          <p:nvPr/>
        </p:nvSpPr>
        <p:spPr>
          <a:xfrm rot="6336034" flipV="1">
            <a:off x="6792745"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3F04C809-AF7C-4C3A-994D-905D823C02AE}"/>
              </a:ext>
            </a:extLst>
          </p:cNvPr>
          <p:cNvSpPr/>
          <p:nvPr/>
        </p:nvSpPr>
        <p:spPr>
          <a:xfrm rot="6336034" flipV="1">
            <a:off x="6985588"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C3EC0EE9-821E-4A8E-B997-35E8CA00684B}"/>
              </a:ext>
            </a:extLst>
          </p:cNvPr>
          <p:cNvSpPr/>
          <p:nvPr/>
        </p:nvSpPr>
        <p:spPr>
          <a:xfrm rot="6336034" flipV="1">
            <a:off x="617475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D0CD755-DA9E-417D-951C-6E838714B833}"/>
              </a:ext>
            </a:extLst>
          </p:cNvPr>
          <p:cNvSpPr/>
          <p:nvPr/>
        </p:nvSpPr>
        <p:spPr>
          <a:xfrm rot="6336034" flipV="1">
            <a:off x="5595552"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634392B-7592-4291-B873-98D9CCAD3A05}"/>
              </a:ext>
            </a:extLst>
          </p:cNvPr>
          <p:cNvSpPr/>
          <p:nvPr/>
        </p:nvSpPr>
        <p:spPr>
          <a:xfrm rot="6336034" flipV="1">
            <a:off x="572316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26B72F62-5CD0-4390-BAD1-2AE274E72F77}"/>
              </a:ext>
            </a:extLst>
          </p:cNvPr>
          <p:cNvSpPr/>
          <p:nvPr/>
        </p:nvSpPr>
        <p:spPr>
          <a:xfrm rot="5400000" flipV="1">
            <a:off x="6115251"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3CD9E832-2D15-4FBE-951F-AB7BC90AEA73}"/>
              </a:ext>
            </a:extLst>
          </p:cNvPr>
          <p:cNvSpPr/>
          <p:nvPr/>
        </p:nvSpPr>
        <p:spPr>
          <a:xfrm rot="5400000" flipV="1">
            <a:off x="5798032"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10128589-B311-48D9-987B-EFF92F52D7F6}"/>
              </a:ext>
            </a:extLst>
          </p:cNvPr>
          <p:cNvSpPr/>
          <p:nvPr/>
        </p:nvSpPr>
        <p:spPr>
          <a:xfrm rot="5400000" flipV="1">
            <a:off x="5922497"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D83E0EB6-AD87-4238-AC9F-1A61A76607CA}"/>
              </a:ext>
            </a:extLst>
          </p:cNvPr>
          <p:cNvSpPr/>
          <p:nvPr/>
        </p:nvSpPr>
        <p:spPr>
          <a:xfrm rot="5400000" flipV="1">
            <a:off x="564188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E54750C-1DCF-4A55-8309-78B580B65EBE}"/>
              </a:ext>
            </a:extLst>
          </p:cNvPr>
          <p:cNvSpPr/>
          <p:nvPr/>
        </p:nvSpPr>
        <p:spPr>
          <a:xfrm rot="5400000" flipV="1">
            <a:off x="5370651"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4179B300-6D21-4CB8-83C7-3573657A05ED}"/>
              </a:ext>
            </a:extLst>
          </p:cNvPr>
          <p:cNvSpPr/>
          <p:nvPr/>
        </p:nvSpPr>
        <p:spPr>
          <a:xfrm rot="6187649" flipV="1">
            <a:off x="5437271"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19B74EA-BF7D-48AF-B79B-8413DCB6D22E}"/>
              </a:ext>
            </a:extLst>
          </p:cNvPr>
          <p:cNvSpPr/>
          <p:nvPr/>
        </p:nvSpPr>
        <p:spPr>
          <a:xfrm rot="5400000" flipV="1">
            <a:off x="5264165"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2EB0CC11-E4EC-468F-BB4A-09EC9772C12F}"/>
              </a:ext>
            </a:extLst>
          </p:cNvPr>
          <p:cNvSpPr/>
          <p:nvPr/>
        </p:nvSpPr>
        <p:spPr>
          <a:xfrm rot="5769731" flipV="1">
            <a:off x="5223287"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66DC52C4-D012-428E-B07D-9CD5B726067D}"/>
              </a:ext>
            </a:extLst>
          </p:cNvPr>
          <p:cNvSpPr/>
          <p:nvPr/>
        </p:nvSpPr>
        <p:spPr>
          <a:xfrm rot="6336034" flipV="1">
            <a:off x="6362168"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9D0B971-325C-4888-BDAE-EE5B596D3098}"/>
              </a:ext>
            </a:extLst>
          </p:cNvPr>
          <p:cNvSpPr/>
          <p:nvPr/>
        </p:nvSpPr>
        <p:spPr>
          <a:xfrm rot="4269486" flipV="1">
            <a:off x="6340667"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FA49D15-924B-4514-887E-2845CC93E505}"/>
              </a:ext>
            </a:extLst>
          </p:cNvPr>
          <p:cNvSpPr/>
          <p:nvPr/>
        </p:nvSpPr>
        <p:spPr>
          <a:xfrm rot="4269486" flipV="1">
            <a:off x="5738051"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BFFA16-CBD0-49DC-BCA7-2842C62A2649}"/>
              </a:ext>
            </a:extLst>
          </p:cNvPr>
          <p:cNvSpPr/>
          <p:nvPr/>
        </p:nvSpPr>
        <p:spPr>
          <a:xfrm rot="4269486" flipV="1">
            <a:off x="5436963"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92B101D-A28F-4F1B-BCD8-C5C98DB6A73A}"/>
              </a:ext>
            </a:extLst>
          </p:cNvPr>
          <p:cNvSpPr/>
          <p:nvPr/>
        </p:nvSpPr>
        <p:spPr>
          <a:xfrm rot="4269486" flipV="1">
            <a:off x="6010543"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E8C412CE-0621-4CD9-8104-CE1B5D64EC01}"/>
              </a:ext>
            </a:extLst>
          </p:cNvPr>
          <p:cNvSpPr/>
          <p:nvPr/>
        </p:nvSpPr>
        <p:spPr>
          <a:xfrm rot="6336034" flipV="1">
            <a:off x="5863295"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Rectangle 172">
            <a:extLst>
              <a:ext uri="{FF2B5EF4-FFF2-40B4-BE49-F238E27FC236}">
                <a16:creationId xmlns:a16="http://schemas.microsoft.com/office/drawing/2014/main" id="{875781F6-6CB3-43C8-A375-A6AFFFC8104D}"/>
              </a:ext>
            </a:extLst>
          </p:cNvPr>
          <p:cNvSpPr/>
          <p:nvPr/>
        </p:nvSpPr>
        <p:spPr>
          <a:xfrm rot="5400000" flipV="1">
            <a:off x="5995317"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D7099BE-ABA2-48AD-895F-3D098C93E7FC}"/>
              </a:ext>
            </a:extLst>
          </p:cNvPr>
          <p:cNvSpPr/>
          <p:nvPr/>
        </p:nvSpPr>
        <p:spPr>
          <a:xfrm rot="5400000" flipV="1">
            <a:off x="6216774"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6420EED-FA33-4CD6-8F49-549921DCA568}"/>
              </a:ext>
            </a:extLst>
          </p:cNvPr>
          <p:cNvSpPr/>
          <p:nvPr/>
        </p:nvSpPr>
        <p:spPr>
          <a:xfrm rot="5400000" flipV="1">
            <a:off x="6283693"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90C97BEC-C6EE-4B3C-BC23-3F273126CE78}"/>
              </a:ext>
            </a:extLst>
          </p:cNvPr>
          <p:cNvSpPr/>
          <p:nvPr/>
        </p:nvSpPr>
        <p:spPr>
          <a:xfrm rot="6336034" flipV="1">
            <a:off x="6017896"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15A10375-42AA-41BE-A083-E38F54B8E39E}"/>
              </a:ext>
            </a:extLst>
          </p:cNvPr>
          <p:cNvSpPr/>
          <p:nvPr/>
        </p:nvSpPr>
        <p:spPr>
          <a:xfrm rot="6336034" flipV="1">
            <a:off x="6473562"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45D55BC-F1E9-4D89-810E-837CAF7E5F64}"/>
              </a:ext>
            </a:extLst>
          </p:cNvPr>
          <p:cNvSpPr/>
          <p:nvPr/>
        </p:nvSpPr>
        <p:spPr>
          <a:xfrm rot="5400000" flipV="1">
            <a:off x="6423751"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0BC85AAE-ACFE-4E33-B777-3CB1FFC1A190}"/>
              </a:ext>
            </a:extLst>
          </p:cNvPr>
          <p:cNvSpPr/>
          <p:nvPr/>
        </p:nvSpPr>
        <p:spPr>
          <a:xfrm rot="5400000" flipV="1">
            <a:off x="6525957"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6B750B98-1881-4987-90B7-B6571B50B623}"/>
              </a:ext>
            </a:extLst>
          </p:cNvPr>
          <p:cNvSpPr/>
          <p:nvPr/>
        </p:nvSpPr>
        <p:spPr>
          <a:xfrm rot="4837432" flipV="1">
            <a:off x="7057450"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9CEECABF-A123-44EB-8E25-2D82FE2E4D11}"/>
              </a:ext>
            </a:extLst>
          </p:cNvPr>
          <p:cNvSpPr/>
          <p:nvPr/>
        </p:nvSpPr>
        <p:spPr>
          <a:xfrm rot="4837432" flipV="1">
            <a:off x="6865566"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EB4C8A9-44D0-49E7-ADB3-796F168EC320}"/>
              </a:ext>
            </a:extLst>
          </p:cNvPr>
          <p:cNvSpPr/>
          <p:nvPr/>
        </p:nvSpPr>
        <p:spPr>
          <a:xfrm rot="5400000" flipV="1">
            <a:off x="6806228"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6CA59F12-3A4D-4BB6-BCF5-8CA223F9B8C3}"/>
              </a:ext>
            </a:extLst>
          </p:cNvPr>
          <p:cNvSpPr/>
          <p:nvPr/>
        </p:nvSpPr>
        <p:spPr>
          <a:xfrm rot="5400000" flipV="1">
            <a:off x="6922496"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75DB7C0-16F2-4436-AFE9-A1482E9D4506}"/>
              </a:ext>
            </a:extLst>
          </p:cNvPr>
          <p:cNvSpPr/>
          <p:nvPr/>
        </p:nvSpPr>
        <p:spPr>
          <a:xfrm rot="5400000" flipV="1">
            <a:off x="7297512" y="373669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D6F3232C-0599-47DD-B097-A03E7E781621}"/>
              </a:ext>
            </a:extLst>
          </p:cNvPr>
          <p:cNvSpPr/>
          <p:nvPr/>
        </p:nvSpPr>
        <p:spPr>
          <a:xfrm rot="6336034" flipV="1">
            <a:off x="7444213" y="373669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F597CBCC-9458-48C7-9598-7CB02D883083}"/>
              </a:ext>
            </a:extLst>
          </p:cNvPr>
          <p:cNvSpPr/>
          <p:nvPr/>
        </p:nvSpPr>
        <p:spPr>
          <a:xfrm rot="6336034" flipV="1">
            <a:off x="7637056" y="37721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1A91053-5303-4127-AC6E-10CA8380BFFF}"/>
              </a:ext>
            </a:extLst>
          </p:cNvPr>
          <p:cNvSpPr/>
          <p:nvPr/>
        </p:nvSpPr>
        <p:spPr>
          <a:xfrm rot="6336034" flipV="1">
            <a:off x="7125030" y="381087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6AA468F1-44FD-4897-87C4-7B41F6175706}"/>
              </a:ext>
            </a:extLst>
          </p:cNvPr>
          <p:cNvSpPr/>
          <p:nvPr/>
        </p:nvSpPr>
        <p:spPr>
          <a:xfrm rot="5400000" flipV="1">
            <a:off x="7075219" y="37503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40B405E1-2833-499C-A62E-C44E91BDE0A8}"/>
              </a:ext>
            </a:extLst>
          </p:cNvPr>
          <p:cNvSpPr/>
          <p:nvPr/>
        </p:nvSpPr>
        <p:spPr>
          <a:xfrm rot="4837432" flipV="1">
            <a:off x="7708918" y="376855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682AD41D-EFF3-45DD-8039-66E658F2A8F1}"/>
              </a:ext>
            </a:extLst>
          </p:cNvPr>
          <p:cNvSpPr/>
          <p:nvPr/>
        </p:nvSpPr>
        <p:spPr>
          <a:xfrm rot="4837432" flipV="1">
            <a:off x="7517034" y="376617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EA77380E-C3ED-4EF7-996F-D13A1E39FD02}"/>
              </a:ext>
            </a:extLst>
          </p:cNvPr>
          <p:cNvSpPr/>
          <p:nvPr/>
        </p:nvSpPr>
        <p:spPr>
          <a:xfrm rot="5400000" flipV="1">
            <a:off x="7573964" y="376478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8D83818C-12D6-48E2-9490-127B818E842F}"/>
              </a:ext>
            </a:extLst>
          </p:cNvPr>
          <p:cNvSpPr/>
          <p:nvPr/>
        </p:nvSpPr>
        <p:spPr>
          <a:xfrm rot="5400000" flipV="1">
            <a:off x="7215155" y="37198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9D147DCF-C6D1-4F57-A3C4-1ABD6DF58FCD}"/>
              </a:ext>
            </a:extLst>
          </p:cNvPr>
          <p:cNvSpPr/>
          <p:nvPr/>
        </p:nvSpPr>
        <p:spPr>
          <a:xfrm rot="5400000" flipV="1">
            <a:off x="6992862" y="3733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7CC74016-2AB7-4942-9E36-581CFA9D3E6A}"/>
              </a:ext>
            </a:extLst>
          </p:cNvPr>
          <p:cNvSpPr/>
          <p:nvPr/>
        </p:nvSpPr>
        <p:spPr>
          <a:xfrm rot="6336034" flipV="1">
            <a:off x="7192465" y="375506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9B3CB0B7-B7C5-4F05-B41D-B85CEEB58974}"/>
              </a:ext>
            </a:extLst>
          </p:cNvPr>
          <p:cNvSpPr/>
          <p:nvPr/>
        </p:nvSpPr>
        <p:spPr>
          <a:xfrm rot="6336034" flipV="1">
            <a:off x="7385308" y="379051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9A8FCB8A-9CC0-43CB-9EC1-59FEF25F3206}"/>
              </a:ext>
            </a:extLst>
          </p:cNvPr>
          <p:cNvSpPr/>
          <p:nvPr/>
        </p:nvSpPr>
        <p:spPr>
          <a:xfrm rot="4837432" flipV="1">
            <a:off x="7457170" y="378693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062B35CC-12DB-49C5-876C-36309AAFDD53}"/>
              </a:ext>
            </a:extLst>
          </p:cNvPr>
          <p:cNvSpPr/>
          <p:nvPr/>
        </p:nvSpPr>
        <p:spPr>
          <a:xfrm rot="4837432" flipV="1">
            <a:off x="7265286" y="37845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1D9299F8-E2BC-4E76-BD7D-FB777E0247F7}"/>
              </a:ext>
            </a:extLst>
          </p:cNvPr>
          <p:cNvSpPr/>
          <p:nvPr/>
        </p:nvSpPr>
        <p:spPr>
          <a:xfrm rot="5400000" flipV="1">
            <a:off x="7322216" y="378316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DA8EF23A-2506-4F8A-9570-CBE929CD466F}"/>
              </a:ext>
            </a:extLst>
          </p:cNvPr>
          <p:cNvSpPr/>
          <p:nvPr/>
        </p:nvSpPr>
        <p:spPr>
          <a:xfrm rot="6336034" flipV="1">
            <a:off x="5387219" y="37955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866DDE0-4435-4A1D-BB46-F1F068B823E2}"/>
              </a:ext>
            </a:extLst>
          </p:cNvPr>
          <p:cNvSpPr/>
          <p:nvPr/>
        </p:nvSpPr>
        <p:spPr>
          <a:xfrm rot="6336034" flipV="1">
            <a:off x="5580062" y="38309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2A43357-E728-425E-971B-EE4B79DFD846}"/>
              </a:ext>
            </a:extLst>
          </p:cNvPr>
          <p:cNvSpPr/>
          <p:nvPr/>
        </p:nvSpPr>
        <p:spPr>
          <a:xfrm rot="4837432" flipV="1">
            <a:off x="5651924" y="382741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39E1BB9C-C5E0-4E7B-96CE-3F1107D4EE3E}"/>
              </a:ext>
            </a:extLst>
          </p:cNvPr>
          <p:cNvSpPr/>
          <p:nvPr/>
        </p:nvSpPr>
        <p:spPr>
          <a:xfrm rot="4837432" flipV="1">
            <a:off x="5460040" y="38250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54F2766B-99FB-4788-90F5-F8AF2ECFFEB9}"/>
              </a:ext>
            </a:extLst>
          </p:cNvPr>
          <p:cNvSpPr/>
          <p:nvPr/>
        </p:nvSpPr>
        <p:spPr>
          <a:xfrm rot="5400000" flipV="1">
            <a:off x="5516970" y="382364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A54FB15B-EFEC-41D0-B910-DB28F6A22025}"/>
              </a:ext>
            </a:extLst>
          </p:cNvPr>
          <p:cNvSpPr/>
          <p:nvPr/>
        </p:nvSpPr>
        <p:spPr>
          <a:xfrm rot="6336034" flipV="1">
            <a:off x="3245815" y="3787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Rectangle 204">
            <a:extLst>
              <a:ext uri="{FF2B5EF4-FFF2-40B4-BE49-F238E27FC236}">
                <a16:creationId xmlns:a16="http://schemas.microsoft.com/office/drawing/2014/main" id="{85BCA045-B12C-4232-BB20-8F6E46F22379}"/>
              </a:ext>
            </a:extLst>
          </p:cNvPr>
          <p:cNvSpPr/>
          <p:nvPr/>
        </p:nvSpPr>
        <p:spPr>
          <a:xfrm rot="6336034" flipV="1">
            <a:off x="3438658" y="38225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6956695E-D78A-423B-B15F-152FDBF601A5}"/>
              </a:ext>
            </a:extLst>
          </p:cNvPr>
          <p:cNvSpPr/>
          <p:nvPr/>
        </p:nvSpPr>
        <p:spPr>
          <a:xfrm rot="4837432" flipV="1">
            <a:off x="3510520" y="381901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Rectangle 206">
            <a:extLst>
              <a:ext uri="{FF2B5EF4-FFF2-40B4-BE49-F238E27FC236}">
                <a16:creationId xmlns:a16="http://schemas.microsoft.com/office/drawing/2014/main" id="{DF823162-48D5-44C9-A28F-F1CB4E264475}"/>
              </a:ext>
            </a:extLst>
          </p:cNvPr>
          <p:cNvSpPr/>
          <p:nvPr/>
        </p:nvSpPr>
        <p:spPr>
          <a:xfrm rot="4837432" flipV="1">
            <a:off x="3318636" y="38166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128C0579-DDD6-44DE-B886-C78A4E30F4F3}"/>
              </a:ext>
            </a:extLst>
          </p:cNvPr>
          <p:cNvSpPr/>
          <p:nvPr/>
        </p:nvSpPr>
        <p:spPr>
          <a:xfrm rot="5400000" flipV="1">
            <a:off x="3375566" y="381524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Oval 208">
            <a:extLst>
              <a:ext uri="{FF2B5EF4-FFF2-40B4-BE49-F238E27FC236}">
                <a16:creationId xmlns:a16="http://schemas.microsoft.com/office/drawing/2014/main" id="{AA732B8F-DC65-4854-ADC6-0E5501FFCC83}"/>
              </a:ext>
            </a:extLst>
          </p:cNvPr>
          <p:cNvSpPr/>
          <p:nvPr/>
        </p:nvSpPr>
        <p:spPr>
          <a:xfrm>
            <a:off x="4385019" y="2574946"/>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23C20F9F-FAC1-466C-AE01-E264806D0DA5}"/>
              </a:ext>
            </a:extLst>
          </p:cNvPr>
          <p:cNvSpPr/>
          <p:nvPr/>
        </p:nvSpPr>
        <p:spPr>
          <a:xfrm rot="19761275">
            <a:off x="4993750" y="3009075"/>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38401AA6-41FE-4ED5-AAA2-57431062D254}"/>
              </a:ext>
            </a:extLst>
          </p:cNvPr>
          <p:cNvSpPr/>
          <p:nvPr/>
        </p:nvSpPr>
        <p:spPr>
          <a:xfrm>
            <a:off x="7757222" y="3929788"/>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1DBFBF8B-EBED-4C86-9DFB-30FD44E0F2FC}"/>
              </a:ext>
            </a:extLst>
          </p:cNvPr>
          <p:cNvSpPr/>
          <p:nvPr/>
        </p:nvSpPr>
        <p:spPr>
          <a:xfrm rot="4269486" flipV="1">
            <a:off x="7754946" y="386806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24AD0922-A52E-43DC-A418-9442D03C136D}"/>
              </a:ext>
            </a:extLst>
          </p:cNvPr>
          <p:cNvSpPr/>
          <p:nvPr/>
        </p:nvSpPr>
        <p:spPr>
          <a:xfrm rot="4269486" flipV="1">
            <a:off x="8318075" y="387792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59AFABDC-1D49-42E9-B3F1-7A1E3233F9D1}"/>
              </a:ext>
            </a:extLst>
          </p:cNvPr>
          <p:cNvSpPr/>
          <p:nvPr/>
        </p:nvSpPr>
        <p:spPr>
          <a:xfrm rot="4269486" flipV="1">
            <a:off x="9089622" y="383724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B65C2468-1C53-4D8F-8D41-3FAD22DADC62}"/>
              </a:ext>
            </a:extLst>
          </p:cNvPr>
          <p:cNvSpPr/>
          <p:nvPr/>
        </p:nvSpPr>
        <p:spPr>
          <a:xfrm rot="5400000" flipV="1">
            <a:off x="9001761" y="385058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F2D6DBF2-0927-4113-B35D-58765D59073A}"/>
              </a:ext>
            </a:extLst>
          </p:cNvPr>
          <p:cNvSpPr/>
          <p:nvPr/>
        </p:nvSpPr>
        <p:spPr>
          <a:xfrm rot="5400000" flipV="1">
            <a:off x="9053642" y="37477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6EC133C5-FE81-44CF-BC24-5E50048052F3}"/>
              </a:ext>
            </a:extLst>
          </p:cNvPr>
          <p:cNvSpPr/>
          <p:nvPr/>
        </p:nvSpPr>
        <p:spPr>
          <a:xfrm rot="5400000" flipV="1">
            <a:off x="9151749" y="383411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8EA70439-DED1-41D9-8A1C-7C220EE8BD23}"/>
              </a:ext>
            </a:extLst>
          </p:cNvPr>
          <p:cNvSpPr/>
          <p:nvPr/>
        </p:nvSpPr>
        <p:spPr>
          <a:xfrm rot="6336034" flipV="1">
            <a:off x="9200343" y="3747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B0256B9D-D65C-4FC8-961F-B0D8FF8E43B5}"/>
              </a:ext>
            </a:extLst>
          </p:cNvPr>
          <p:cNvSpPr/>
          <p:nvPr/>
        </p:nvSpPr>
        <p:spPr>
          <a:xfrm rot="6336034" flipV="1">
            <a:off x="9393186" y="378316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2740EFFD-1FEA-42CE-B70A-9B88CD02FC08}"/>
              </a:ext>
            </a:extLst>
          </p:cNvPr>
          <p:cNvSpPr/>
          <p:nvPr/>
        </p:nvSpPr>
        <p:spPr>
          <a:xfrm rot="6336034" flipV="1">
            <a:off x="8582351" y="380072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1CCA36F6-A757-454A-BC09-FACF0C3E0DBC}"/>
              </a:ext>
            </a:extLst>
          </p:cNvPr>
          <p:cNvSpPr/>
          <p:nvPr/>
        </p:nvSpPr>
        <p:spPr>
          <a:xfrm rot="6336034" flipV="1">
            <a:off x="8003150" y="37767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FE377525-D102-4D62-91B3-0726696B8062}"/>
              </a:ext>
            </a:extLst>
          </p:cNvPr>
          <p:cNvSpPr/>
          <p:nvPr/>
        </p:nvSpPr>
        <p:spPr>
          <a:xfrm rot="6336034" flipV="1">
            <a:off x="8130761" y="380072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B68A9711-6967-4F0E-8162-70087045E47A}"/>
              </a:ext>
            </a:extLst>
          </p:cNvPr>
          <p:cNvSpPr/>
          <p:nvPr/>
        </p:nvSpPr>
        <p:spPr>
          <a:xfrm rot="5400000" flipV="1">
            <a:off x="8522849" y="3818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6475DEA7-7588-4F07-B949-1A50A58BBB57}"/>
              </a:ext>
            </a:extLst>
          </p:cNvPr>
          <p:cNvSpPr/>
          <p:nvPr/>
        </p:nvSpPr>
        <p:spPr>
          <a:xfrm rot="5400000" flipV="1">
            <a:off x="8205630" y="385823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EFEF7463-C523-42B7-9EFF-1484C4AF2699}"/>
              </a:ext>
            </a:extLst>
          </p:cNvPr>
          <p:cNvSpPr/>
          <p:nvPr/>
        </p:nvSpPr>
        <p:spPr>
          <a:xfrm rot="5400000" flipV="1">
            <a:off x="8330095" y="388988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EF39C2DB-6821-4A97-B95F-977BC7887541}"/>
              </a:ext>
            </a:extLst>
          </p:cNvPr>
          <p:cNvSpPr/>
          <p:nvPr/>
        </p:nvSpPr>
        <p:spPr>
          <a:xfrm rot="5400000" flipV="1">
            <a:off x="7924537" y="37343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0BC972B-9A90-4A1A-9364-FFF3925EC8F3}"/>
              </a:ext>
            </a:extLst>
          </p:cNvPr>
          <p:cNvSpPr/>
          <p:nvPr/>
        </p:nvSpPr>
        <p:spPr>
          <a:xfrm rot="5400000" flipV="1">
            <a:off x="8049478" y="385058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DC2F339C-A481-4B84-B2E9-F08BB47E02EB}"/>
              </a:ext>
            </a:extLst>
          </p:cNvPr>
          <p:cNvSpPr/>
          <p:nvPr/>
        </p:nvSpPr>
        <p:spPr>
          <a:xfrm rot="5400000" flipV="1">
            <a:off x="7778249" y="37913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EDD73D96-6705-4B4B-B869-1004FDB26678}"/>
              </a:ext>
            </a:extLst>
          </p:cNvPr>
          <p:cNvSpPr/>
          <p:nvPr/>
        </p:nvSpPr>
        <p:spPr>
          <a:xfrm rot="6187649" flipV="1">
            <a:off x="7844869" y="377950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D6D8A205-E297-477D-9A93-C1F4297F43F6}"/>
              </a:ext>
            </a:extLst>
          </p:cNvPr>
          <p:cNvSpPr/>
          <p:nvPr/>
        </p:nvSpPr>
        <p:spPr>
          <a:xfrm rot="5400000" flipV="1">
            <a:off x="7671763" y="384631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E9AA7834-FF35-4609-8D3E-518DEAFFB206}"/>
              </a:ext>
            </a:extLst>
          </p:cNvPr>
          <p:cNvSpPr/>
          <p:nvPr/>
        </p:nvSpPr>
        <p:spPr>
          <a:xfrm rot="5769731" flipV="1">
            <a:off x="7630885" y="384931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98EE136F-56EA-4B89-B256-22D3C48DCEA3}"/>
              </a:ext>
            </a:extLst>
          </p:cNvPr>
          <p:cNvSpPr/>
          <p:nvPr/>
        </p:nvSpPr>
        <p:spPr>
          <a:xfrm rot="6336034" flipV="1">
            <a:off x="8769766" y="38454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ED4032-B626-4012-BD27-19B4B3346723}"/>
              </a:ext>
            </a:extLst>
          </p:cNvPr>
          <p:cNvSpPr/>
          <p:nvPr/>
        </p:nvSpPr>
        <p:spPr>
          <a:xfrm rot="4269486" flipV="1">
            <a:off x="8748265" y="380645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314D3AD5-B759-4E8B-A24A-1A0069C07D03}"/>
              </a:ext>
            </a:extLst>
          </p:cNvPr>
          <p:cNvSpPr/>
          <p:nvPr/>
        </p:nvSpPr>
        <p:spPr>
          <a:xfrm rot="4269486" flipV="1">
            <a:off x="8145649" y="382521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08A3ED8E-696D-4C26-BF6A-BA9CB5AE72CA}"/>
              </a:ext>
            </a:extLst>
          </p:cNvPr>
          <p:cNvSpPr/>
          <p:nvPr/>
        </p:nvSpPr>
        <p:spPr>
          <a:xfrm rot="4269486" flipV="1">
            <a:off x="7844561" y="3754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489F9140-4568-46DD-B492-31DC98BB033A}"/>
              </a:ext>
            </a:extLst>
          </p:cNvPr>
          <p:cNvSpPr/>
          <p:nvPr/>
        </p:nvSpPr>
        <p:spPr>
          <a:xfrm rot="4269486" flipV="1">
            <a:off x="8418141" y="3754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08FBE7F8-63D8-493D-AD19-E2F22796B9F4}"/>
              </a:ext>
            </a:extLst>
          </p:cNvPr>
          <p:cNvSpPr/>
          <p:nvPr/>
        </p:nvSpPr>
        <p:spPr>
          <a:xfrm rot="6336034" flipV="1">
            <a:off x="8270893" y="38062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B155BB32-AF32-4484-85B8-4C4CF6D3BD76}"/>
              </a:ext>
            </a:extLst>
          </p:cNvPr>
          <p:cNvSpPr/>
          <p:nvPr/>
        </p:nvSpPr>
        <p:spPr>
          <a:xfrm rot="5400000" flipV="1">
            <a:off x="8402915" y="378119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A50AF880-D5C4-40D8-B399-71583BAFF064}"/>
              </a:ext>
            </a:extLst>
          </p:cNvPr>
          <p:cNvSpPr/>
          <p:nvPr/>
        </p:nvSpPr>
        <p:spPr>
          <a:xfrm rot="5400000" flipV="1">
            <a:off x="8624372" y="385213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6A8BC0BB-22B8-4734-A100-12D565E7EC83}"/>
              </a:ext>
            </a:extLst>
          </p:cNvPr>
          <p:cNvSpPr/>
          <p:nvPr/>
        </p:nvSpPr>
        <p:spPr>
          <a:xfrm rot="5400000" flipV="1">
            <a:off x="8691291" y="38759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CB597F86-50FB-4330-A81B-FF7EDEDA7B5D}"/>
              </a:ext>
            </a:extLst>
          </p:cNvPr>
          <p:cNvSpPr/>
          <p:nvPr/>
        </p:nvSpPr>
        <p:spPr>
          <a:xfrm rot="6336034" flipV="1">
            <a:off x="8425494" y="38793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422C2A0E-E8D5-46EA-8694-BC5696BCA7C8}"/>
              </a:ext>
            </a:extLst>
          </p:cNvPr>
          <p:cNvSpPr/>
          <p:nvPr/>
        </p:nvSpPr>
        <p:spPr>
          <a:xfrm rot="6336034" flipV="1">
            <a:off x="8881160" y="382189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B39CADAE-E0BF-4932-8A0E-D38412629E1B}"/>
              </a:ext>
            </a:extLst>
          </p:cNvPr>
          <p:cNvSpPr/>
          <p:nvPr/>
        </p:nvSpPr>
        <p:spPr>
          <a:xfrm rot="5400000" flipV="1">
            <a:off x="8831349" y="376136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C233D9D-69AC-4BF2-BB85-F020C3006649}"/>
              </a:ext>
            </a:extLst>
          </p:cNvPr>
          <p:cNvSpPr/>
          <p:nvPr/>
        </p:nvSpPr>
        <p:spPr>
          <a:xfrm rot="5400000" flipV="1">
            <a:off x="8933555" y="388231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3039279C-8D55-4F41-96CB-63B77E02DABB}"/>
              </a:ext>
            </a:extLst>
          </p:cNvPr>
          <p:cNvSpPr/>
          <p:nvPr/>
        </p:nvSpPr>
        <p:spPr>
          <a:xfrm rot="4837432" flipV="1">
            <a:off x="9465048" y="377957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3A874B3A-CAE5-489B-B348-230A787A8B0A}"/>
              </a:ext>
            </a:extLst>
          </p:cNvPr>
          <p:cNvSpPr/>
          <p:nvPr/>
        </p:nvSpPr>
        <p:spPr>
          <a:xfrm rot="4837432" flipV="1">
            <a:off x="9273164" y="37771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59D3AB23-4456-4F80-BC14-1DBCF001FC72}"/>
              </a:ext>
            </a:extLst>
          </p:cNvPr>
          <p:cNvSpPr/>
          <p:nvPr/>
        </p:nvSpPr>
        <p:spPr>
          <a:xfrm rot="5400000" flipV="1">
            <a:off x="9213826" y="387834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C413E57E-F42D-404D-8044-8C990304A50F}"/>
              </a:ext>
            </a:extLst>
          </p:cNvPr>
          <p:cNvSpPr/>
          <p:nvPr/>
        </p:nvSpPr>
        <p:spPr>
          <a:xfrm rot="5400000" flipV="1">
            <a:off x="9330094" y="377580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 name="Rectangle 269">
            <a:extLst>
              <a:ext uri="{FF2B5EF4-FFF2-40B4-BE49-F238E27FC236}">
                <a16:creationId xmlns:a16="http://schemas.microsoft.com/office/drawing/2014/main" id="{E23E58C2-82A2-470C-968A-118916ACF561}"/>
              </a:ext>
            </a:extLst>
          </p:cNvPr>
          <p:cNvSpPr/>
          <p:nvPr/>
        </p:nvSpPr>
        <p:spPr>
          <a:xfrm rot="6336034" flipV="1">
            <a:off x="9476006" y="378831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Oval 272">
            <a:extLst>
              <a:ext uri="{FF2B5EF4-FFF2-40B4-BE49-F238E27FC236}">
                <a16:creationId xmlns:a16="http://schemas.microsoft.com/office/drawing/2014/main" id="{24F46691-476C-471F-A5C8-FC179041F6EA}"/>
              </a:ext>
            </a:extLst>
          </p:cNvPr>
          <p:cNvSpPr/>
          <p:nvPr/>
        </p:nvSpPr>
        <p:spPr>
          <a:xfrm>
            <a:off x="5647634" y="3514300"/>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ight Brace 107">
            <a:extLst>
              <a:ext uri="{FF2B5EF4-FFF2-40B4-BE49-F238E27FC236}">
                <a16:creationId xmlns:a16="http://schemas.microsoft.com/office/drawing/2014/main" id="{B8C2C138-FCF6-4404-85B8-2B1BAEE212F5}"/>
              </a:ext>
            </a:extLst>
          </p:cNvPr>
          <p:cNvSpPr/>
          <p:nvPr/>
        </p:nvSpPr>
        <p:spPr>
          <a:xfrm>
            <a:off x="9806235" y="3547756"/>
            <a:ext cx="76943" cy="552475"/>
          </a:xfrm>
          <a:prstGeom prst="rightBrace">
            <a:avLst>
              <a:gd name="adj1" fmla="val 0"/>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Right Brace 106">
            <a:extLst>
              <a:ext uri="{FF2B5EF4-FFF2-40B4-BE49-F238E27FC236}">
                <a16:creationId xmlns:a16="http://schemas.microsoft.com/office/drawing/2014/main" id="{C85CDF9E-387A-4CD7-B78F-265BA6CD777B}"/>
              </a:ext>
            </a:extLst>
          </p:cNvPr>
          <p:cNvSpPr/>
          <p:nvPr/>
        </p:nvSpPr>
        <p:spPr>
          <a:xfrm>
            <a:off x="9696654" y="2333711"/>
            <a:ext cx="142239" cy="1766520"/>
          </a:xfrm>
          <a:prstGeom prst="rightBrace">
            <a:avLst>
              <a:gd name="adj1" fmla="val 0"/>
              <a:gd name="adj2" fmla="val 24119"/>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74" name="Straight Arrow Connector 273">
            <a:extLst>
              <a:ext uri="{FF2B5EF4-FFF2-40B4-BE49-F238E27FC236}">
                <a16:creationId xmlns:a16="http://schemas.microsoft.com/office/drawing/2014/main" id="{B3EEBC93-EAF9-4876-900E-C36601703469}"/>
              </a:ext>
            </a:extLst>
          </p:cNvPr>
          <p:cNvCxnSpPr>
            <a:cxnSpLocks/>
          </p:cNvCxnSpPr>
          <p:nvPr/>
        </p:nvCxnSpPr>
        <p:spPr>
          <a:xfrm>
            <a:off x="1435276" y="2333711"/>
            <a:ext cx="0" cy="10389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0623C7FC-4340-4DE7-B4EE-8FDE9A83C7BF}"/>
              </a:ext>
            </a:extLst>
          </p:cNvPr>
          <p:cNvSpPr txBox="1"/>
          <p:nvPr/>
        </p:nvSpPr>
        <p:spPr>
          <a:xfrm>
            <a:off x="351053" y="2259227"/>
            <a:ext cx="11001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Mean seed terminal velocity</a:t>
            </a:r>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331E9012-771C-4103-A0D4-67A8C5C4CECB}"/>
                  </a:ext>
                </a:extLst>
              </p:cNvPr>
              <p:cNvSpPr txBox="1"/>
              <p:nvPr/>
            </p:nvSpPr>
            <p:spPr>
              <a:xfrm>
                <a:off x="3008844" y="4777864"/>
                <a:ext cx="6276653" cy="14003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800"/>
                  </a:spcAft>
                  <a:buClrTx/>
                  <a:buSzTx/>
                  <a:buFontTx/>
                  <a:buNone/>
                  <a:tabLst/>
                  <a:defRPr/>
                </a:pPr>
                <a:r>
                  <a:rPr kumimoji="0" lang="en-GB" sz="4000" i="0" u="none" strike="noStrike" kern="1200" cap="none" spc="0" normalizeH="0" baseline="0" noProof="0" dirty="0">
                    <a:ln>
                      <a:noFill/>
                    </a:ln>
                    <a:effectLst/>
                    <a:uLnTx/>
                    <a:uFillTx/>
                    <a:latin typeface="Calibri" panose="020F0502020204030204"/>
                    <a:ea typeface="+mn-ea"/>
                    <a:cs typeface="+mn-cs"/>
                  </a:rPr>
                  <a:t>Base dispersal kernel </a:t>
                </a:r>
                <a:endParaRPr kumimoji="0" lang="en-GB" sz="4000" b="0" i="1" u="none" strike="noStrike" kern="1200" cap="none" spc="0" normalizeH="0" baseline="0" noProof="0" dirty="0">
                  <a:ln>
                    <a:noFill/>
                  </a:ln>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3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𝑝</m:t>
                      </m:r>
                      <m:r>
                        <a:rPr kumimoji="0" lang="en-GB" sz="3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GB" sz="3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𝑟</m:t>
                      </m:r>
                      <m:r>
                        <a:rPr kumimoji="0" lang="en-GB" sz="3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m:oMathPara>
                </a14:m>
                <a:endParaRPr kumimoji="0" lang="en-GB" sz="300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276" name="TextBox 275">
                <a:extLst>
                  <a:ext uri="{FF2B5EF4-FFF2-40B4-BE49-F238E27FC236}">
                    <a16:creationId xmlns:a16="http://schemas.microsoft.com/office/drawing/2014/main" id="{331E9012-771C-4103-A0D4-67A8C5C4CECB}"/>
                  </a:ext>
                </a:extLst>
              </p:cNvPr>
              <p:cNvSpPr txBox="1">
                <a:spLocks noRot="1" noChangeAspect="1" noMove="1" noResize="1" noEditPoints="1" noAdjustHandles="1" noChangeArrowheads="1" noChangeShapeType="1" noTextEdit="1"/>
              </p:cNvSpPr>
              <p:nvPr/>
            </p:nvSpPr>
            <p:spPr>
              <a:xfrm>
                <a:off x="3008844" y="4777864"/>
                <a:ext cx="6276653" cy="1400383"/>
              </a:xfrm>
              <a:prstGeom prst="rect">
                <a:avLst/>
              </a:prstGeom>
              <a:blipFill>
                <a:blip r:embed="rId2"/>
                <a:stretch>
                  <a:fillRect t="-7424"/>
                </a:stretch>
              </a:blipFill>
            </p:spPr>
            <p:txBody>
              <a:bodyPr/>
              <a:lstStyle/>
              <a:p>
                <a:r>
                  <a:rPr lang="en-GB">
                    <a:noFill/>
                  </a:rPr>
                  <a:t> </a:t>
                </a:r>
              </a:p>
            </p:txBody>
          </p:sp>
        </mc:Fallback>
      </mc:AlternateContent>
      <p:sp>
        <p:nvSpPr>
          <p:cNvPr id="2" name="Rectangle 1">
            <a:extLst>
              <a:ext uri="{FF2B5EF4-FFF2-40B4-BE49-F238E27FC236}">
                <a16:creationId xmlns:a16="http://schemas.microsoft.com/office/drawing/2014/main" id="{587CDE29-641F-4A2F-BC0C-98A7ADCB39B0}"/>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F985A1F-370B-4575-A9A8-C2C724BD88C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05B51170-0968-4835-9DA7-0D6A9183E1A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4D0CA22-EFDD-4018-A136-681417210339}"/>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07625A3-772F-42F4-BB06-F576E7EEDBD0}"/>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8A6039E-164E-4EE3-80FA-F9EA0420C6FD}"/>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D609722-3054-41BC-96FC-D534E75844BA}"/>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1ED339D-AE56-4976-86B5-DEFE3BFCF7CE}"/>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DD42060-1E6F-4053-9335-E8914662C446}"/>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CD1E3ED-238E-46CF-9283-54C9B3CA1A5A}"/>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0BD8DF1-63F3-42CD-9024-84BE6EAE6A30}"/>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0DDA548-1AE8-4D5E-A9F2-677F5B37A5A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A64EFC7-B4F8-4D8A-82CF-7A6FB666858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F9A7FCC-791A-4A65-B271-F3D9E4BDA1E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DDE3F7E-A7CC-47D4-AFBE-6610E1B2975E}"/>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100C232-F1A2-4CA3-8F87-F617358B58F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317B992B-E12C-47E1-97F7-5D2278AF0D75}"/>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09E71F1-B4DF-4A53-909D-FB3B32FC0F75}"/>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DA429101-B885-4668-9D65-2716D9C40C0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9C47080-383C-48CA-9304-EF866F947AFB}"/>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2270C4B-0CE6-4ACE-9752-FEBCE4DFDCD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F22BA711-C017-4797-A476-3ABE03F241A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4FDF8C22-A8CB-407E-AA2A-48CAAEB5D2A7}"/>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3" name="Rectangle 302">
            <a:extLst>
              <a:ext uri="{FF2B5EF4-FFF2-40B4-BE49-F238E27FC236}">
                <a16:creationId xmlns:a16="http://schemas.microsoft.com/office/drawing/2014/main" id="{4768C0C9-A8EB-4AF1-894D-A7CC8277074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Rectangle 304">
            <a:extLst>
              <a:ext uri="{FF2B5EF4-FFF2-40B4-BE49-F238E27FC236}">
                <a16:creationId xmlns:a16="http://schemas.microsoft.com/office/drawing/2014/main" id="{3AB3B774-C11A-40B6-B0F0-425D30B01D5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704D966B-C85B-4796-BA72-CF30A6DC495D}"/>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Rectangle 308">
            <a:extLst>
              <a:ext uri="{FF2B5EF4-FFF2-40B4-BE49-F238E27FC236}">
                <a16:creationId xmlns:a16="http://schemas.microsoft.com/office/drawing/2014/main" id="{079C907A-41CD-42EC-BF6B-1379502F9DC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Rectangle 310">
            <a:extLst>
              <a:ext uri="{FF2B5EF4-FFF2-40B4-BE49-F238E27FC236}">
                <a16:creationId xmlns:a16="http://schemas.microsoft.com/office/drawing/2014/main" id="{10A95586-05DE-40DE-AC01-4AD6AF1EABB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3" name="Rectangle 312">
            <a:extLst>
              <a:ext uri="{FF2B5EF4-FFF2-40B4-BE49-F238E27FC236}">
                <a16:creationId xmlns:a16="http://schemas.microsoft.com/office/drawing/2014/main" id="{3DE670D8-0A69-4503-844A-EC972A0EE81E}"/>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Rectangle 314">
            <a:extLst>
              <a:ext uri="{FF2B5EF4-FFF2-40B4-BE49-F238E27FC236}">
                <a16:creationId xmlns:a16="http://schemas.microsoft.com/office/drawing/2014/main" id="{2B059AE5-3140-4851-B17B-12E1AD3A43E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 name="Rectangle 316">
            <a:extLst>
              <a:ext uri="{FF2B5EF4-FFF2-40B4-BE49-F238E27FC236}">
                <a16:creationId xmlns:a16="http://schemas.microsoft.com/office/drawing/2014/main" id="{5DEB2700-69D2-436C-89AB-10F63B24379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Rectangle 318">
            <a:extLst>
              <a:ext uri="{FF2B5EF4-FFF2-40B4-BE49-F238E27FC236}">
                <a16:creationId xmlns:a16="http://schemas.microsoft.com/office/drawing/2014/main" id="{D289B20E-B72C-4C98-B479-11EEDB91355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814C64D9-0E09-4FD1-9042-B70818D36E1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Rectangle 321">
            <a:extLst>
              <a:ext uri="{FF2B5EF4-FFF2-40B4-BE49-F238E27FC236}">
                <a16:creationId xmlns:a16="http://schemas.microsoft.com/office/drawing/2014/main" id="{8229A959-AF81-48B0-9D28-67E1B3C1EE19}"/>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4" name="Rectangle 323">
            <a:extLst>
              <a:ext uri="{FF2B5EF4-FFF2-40B4-BE49-F238E27FC236}">
                <a16:creationId xmlns:a16="http://schemas.microsoft.com/office/drawing/2014/main" id="{F2F8BE5C-D291-491C-B449-101CFC185AF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6" name="Rectangle 325">
            <a:extLst>
              <a:ext uri="{FF2B5EF4-FFF2-40B4-BE49-F238E27FC236}">
                <a16:creationId xmlns:a16="http://schemas.microsoft.com/office/drawing/2014/main" id="{61DFC71F-4A80-4E30-90B3-476413228C1B}"/>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Rectangle 327">
            <a:extLst>
              <a:ext uri="{FF2B5EF4-FFF2-40B4-BE49-F238E27FC236}">
                <a16:creationId xmlns:a16="http://schemas.microsoft.com/office/drawing/2014/main" id="{6F7DE72B-8E87-49B6-B641-2078BAF0223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Rectangle 329">
            <a:extLst>
              <a:ext uri="{FF2B5EF4-FFF2-40B4-BE49-F238E27FC236}">
                <a16:creationId xmlns:a16="http://schemas.microsoft.com/office/drawing/2014/main" id="{8775F43F-EA1D-457F-AFE2-B535E148A88D}"/>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2" name="Rectangle 331">
            <a:extLst>
              <a:ext uri="{FF2B5EF4-FFF2-40B4-BE49-F238E27FC236}">
                <a16:creationId xmlns:a16="http://schemas.microsoft.com/office/drawing/2014/main" id="{2CF9FE4F-EE82-40F0-839D-BFCAF96B3B6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4" name="Rectangle 333">
            <a:extLst>
              <a:ext uri="{FF2B5EF4-FFF2-40B4-BE49-F238E27FC236}">
                <a16:creationId xmlns:a16="http://schemas.microsoft.com/office/drawing/2014/main" id="{9FFB66E1-F11C-4845-8F36-07A92FE3FD05}"/>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6" name="Rectangle 335">
            <a:extLst>
              <a:ext uri="{FF2B5EF4-FFF2-40B4-BE49-F238E27FC236}">
                <a16:creationId xmlns:a16="http://schemas.microsoft.com/office/drawing/2014/main" id="{BC6A1FB0-E869-461C-B7C0-449B1881572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Rectangle 337">
            <a:extLst>
              <a:ext uri="{FF2B5EF4-FFF2-40B4-BE49-F238E27FC236}">
                <a16:creationId xmlns:a16="http://schemas.microsoft.com/office/drawing/2014/main" id="{4177FFE1-A870-477C-B973-E1D3C2BE91FA}"/>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0" name="Rectangle 339">
            <a:extLst>
              <a:ext uri="{FF2B5EF4-FFF2-40B4-BE49-F238E27FC236}">
                <a16:creationId xmlns:a16="http://schemas.microsoft.com/office/drawing/2014/main" id="{74033CDB-C1F7-4C0C-BB74-EBF59DFA7C6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2" name="Rectangle 341">
            <a:extLst>
              <a:ext uri="{FF2B5EF4-FFF2-40B4-BE49-F238E27FC236}">
                <a16:creationId xmlns:a16="http://schemas.microsoft.com/office/drawing/2014/main" id="{45C7D457-0AFD-4CF8-AA0A-2E8F235DD08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Rectangle 343">
            <a:extLst>
              <a:ext uri="{FF2B5EF4-FFF2-40B4-BE49-F238E27FC236}">
                <a16:creationId xmlns:a16="http://schemas.microsoft.com/office/drawing/2014/main" id="{886284EE-D30C-4DF6-B58D-2676F0D4CC1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Rectangle 345">
            <a:extLst>
              <a:ext uri="{FF2B5EF4-FFF2-40B4-BE49-F238E27FC236}">
                <a16:creationId xmlns:a16="http://schemas.microsoft.com/office/drawing/2014/main" id="{049AB699-B40A-416E-BC61-EFB13C307BC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978622C6-A24D-4367-B8CA-ACEEA7674A09}"/>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1BD59603-09BF-4490-AD89-6BB39EF4774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Rectangle 210">
            <a:extLst>
              <a:ext uri="{FF2B5EF4-FFF2-40B4-BE49-F238E27FC236}">
                <a16:creationId xmlns:a16="http://schemas.microsoft.com/office/drawing/2014/main" id="{A6F7129C-89AA-4D2B-A574-730654AFE12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94BBCD52-C396-41F5-ADC8-C280366DF1B3}"/>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9B48A5F5-7516-47CA-B79B-11E26FF02B2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E0CC469E-524C-4E4C-89F9-B8105E74DB4A}"/>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A820AA5A-AF14-4727-B49C-750C95B0958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750CA370-08BC-4289-A7F8-9C19E1239802}"/>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27265196-EEB4-409B-AEA5-E38CB7069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48B35E52-2A7D-414E-A314-24B15D7B365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81E4606F-71F0-4913-8DFF-A95C3DB39BD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8FF9F32-49CE-4988-95FB-212A36025D90}"/>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845A664-7056-4BBE-B972-649D12A72F96}"/>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602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7F56B3DC-1F2D-4CC9-8F48-66E10D5339C3}"/>
              </a:ext>
            </a:extLst>
          </p:cNvPr>
          <p:cNvSpPr txBox="1"/>
          <p:nvPr/>
        </p:nvSpPr>
        <p:spPr>
          <a:xfrm>
            <a:off x="4609579" y="1159046"/>
            <a:ext cx="26885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Varying wind speeds </a:t>
            </a:r>
            <a:r>
              <a:rPr kumimoji="0" lang="en-GB" sz="1800" b="0" i="1" u="none" strike="noStrike" kern="1200" cap="none" spc="0" normalizeH="0" baseline="0" noProof="0" dirty="0">
                <a:ln>
                  <a:noFill/>
                </a:ln>
                <a:effectLst/>
                <a:uLnTx/>
                <a:uFillTx/>
                <a:latin typeface="Calibri" panose="020F0502020204030204"/>
                <a:ea typeface="+mn-ea"/>
                <a:cs typeface="+mn-cs"/>
              </a:rPr>
              <a:t>p</a:t>
            </a:r>
            <a:r>
              <a:rPr kumimoji="0" lang="en-GB" sz="1800" b="0" u="none" strike="noStrike" kern="1200" cap="none" spc="0" normalizeH="0" baseline="0" noProof="0" dirty="0">
                <a:ln>
                  <a:noFill/>
                </a:ln>
                <a:effectLst/>
                <a:uLnTx/>
                <a:uFillTx/>
                <a:latin typeface="Calibri" panose="020F0502020204030204"/>
                <a:ea typeface="+mn-ea"/>
                <a:cs typeface="+mn-cs"/>
              </a:rPr>
              <a:t>(</a:t>
            </a:r>
            <a:r>
              <a:rPr kumimoji="0" lang="en-GB" sz="1800" b="0" i="1" u="none" strike="noStrike" kern="1200" cap="none" spc="0" normalizeH="0" baseline="0" noProof="0" dirty="0">
                <a:ln>
                  <a:noFill/>
                </a:ln>
                <a:effectLst/>
                <a:uLnTx/>
                <a:uFillTx/>
                <a:latin typeface="Calibri" panose="020F0502020204030204"/>
                <a:ea typeface="+mn-ea"/>
                <a:cs typeface="+mn-cs"/>
              </a:rPr>
              <a:t>U</a:t>
            </a:r>
            <a:r>
              <a:rPr kumimoji="0" lang="en-GB" sz="1800" b="0" u="none" strike="noStrike" kern="1200" cap="none" spc="0" normalizeH="0" baseline="0" noProof="0" dirty="0">
                <a:ln>
                  <a:noFill/>
                </a:ln>
                <a:effectLst/>
                <a:uLnTx/>
                <a:uFillTx/>
                <a:latin typeface="Calibri" panose="020F0502020204030204"/>
                <a:ea typeface="+mn-ea"/>
                <a:cs typeface="+mn-cs"/>
              </a:rPr>
              <a:t>)</a:t>
            </a:r>
          </a:p>
        </p:txBody>
      </p:sp>
      <p:sp>
        <p:nvSpPr>
          <p:cNvPr id="58" name="TextBox 57">
            <a:extLst>
              <a:ext uri="{FF2B5EF4-FFF2-40B4-BE49-F238E27FC236}">
                <a16:creationId xmlns:a16="http://schemas.microsoft.com/office/drawing/2014/main" id="{2FBCAD80-9172-4A1D-9A63-149A3886A8CA}"/>
              </a:ext>
            </a:extLst>
          </p:cNvPr>
          <p:cNvSpPr txBox="1"/>
          <p:nvPr/>
        </p:nvSpPr>
        <p:spPr>
          <a:xfrm>
            <a:off x="9873107" y="3489496"/>
            <a:ext cx="19798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effectLst/>
                <a:uLnTx/>
                <a:uFillTx/>
                <a:latin typeface="Calibri" panose="020F0502020204030204"/>
                <a:ea typeface="+mn-ea"/>
                <a:cs typeface="+mn-cs"/>
              </a:rPr>
              <a:t>Height of grass cover</a:t>
            </a:r>
          </a:p>
        </p:txBody>
      </p:sp>
      <p:sp>
        <p:nvSpPr>
          <p:cNvPr id="60" name="TextBox 59">
            <a:extLst>
              <a:ext uri="{FF2B5EF4-FFF2-40B4-BE49-F238E27FC236}">
                <a16:creationId xmlns:a16="http://schemas.microsoft.com/office/drawing/2014/main" id="{41FD3884-E3AF-4FCC-B6CB-25EA0BA29960}"/>
              </a:ext>
            </a:extLst>
          </p:cNvPr>
          <p:cNvSpPr txBox="1"/>
          <p:nvPr/>
        </p:nvSpPr>
        <p:spPr>
          <a:xfrm>
            <a:off x="9865352" y="2433218"/>
            <a:ext cx="2109353"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effectLst/>
                <a:uLnTx/>
                <a:uFillTx/>
                <a:latin typeface="Calibri" panose="020F0502020204030204"/>
                <a:ea typeface="+mn-ea"/>
                <a:cs typeface="+mn-cs"/>
              </a:rPr>
              <a:t>Height of wind speed measurement</a:t>
            </a:r>
          </a:p>
        </p:txBody>
      </p:sp>
      <p:sp>
        <p:nvSpPr>
          <p:cNvPr id="63" name="Oval 62">
            <a:extLst>
              <a:ext uri="{FF2B5EF4-FFF2-40B4-BE49-F238E27FC236}">
                <a16:creationId xmlns:a16="http://schemas.microsoft.com/office/drawing/2014/main" id="{4BCB6981-3D72-452C-A325-278A8D3573DD}"/>
              </a:ext>
            </a:extLst>
          </p:cNvPr>
          <p:cNvSpPr/>
          <p:nvPr/>
        </p:nvSpPr>
        <p:spPr>
          <a:xfrm>
            <a:off x="2171852" y="2014817"/>
            <a:ext cx="79906" cy="45719"/>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E2BB8586-5281-4B74-80DA-7CA66E8D3CD7}"/>
              </a:ext>
            </a:extLst>
          </p:cNvPr>
          <p:cNvSpPr/>
          <p:nvPr/>
        </p:nvSpPr>
        <p:spPr>
          <a:xfrm rot="2244386">
            <a:off x="1543600" y="1966392"/>
            <a:ext cx="99650" cy="45719"/>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2AEA641E-9025-4526-9BD9-33742430EFCE}"/>
              </a:ext>
            </a:extLst>
          </p:cNvPr>
          <p:cNvSpPr/>
          <p:nvPr/>
        </p:nvSpPr>
        <p:spPr>
          <a:xfrm rot="1168662">
            <a:off x="2899831" y="2144537"/>
            <a:ext cx="45719" cy="71038"/>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26303468-34F1-43AD-8BD2-555792B75FD8}"/>
              </a:ext>
            </a:extLst>
          </p:cNvPr>
          <p:cNvSpPr/>
          <p:nvPr/>
        </p:nvSpPr>
        <p:spPr>
          <a:xfrm>
            <a:off x="3638472" y="2333711"/>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02A18876-E480-4B48-9B86-5C2C29A7B17D}"/>
              </a:ext>
            </a:extLst>
          </p:cNvPr>
          <p:cNvSpPr/>
          <p:nvPr/>
        </p:nvSpPr>
        <p:spPr>
          <a:xfrm>
            <a:off x="1527031" y="3928619"/>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CB747582-E433-4349-A355-BC20D5FCA6C3}"/>
              </a:ext>
            </a:extLst>
          </p:cNvPr>
          <p:cNvSpPr/>
          <p:nvPr/>
        </p:nvSpPr>
        <p:spPr>
          <a:xfrm rot="4269486" flipV="1">
            <a:off x="1524755"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256FFB2E-0D73-4255-B474-3BA2E8B035B8}"/>
              </a:ext>
            </a:extLst>
          </p:cNvPr>
          <p:cNvSpPr/>
          <p:nvPr/>
        </p:nvSpPr>
        <p:spPr>
          <a:xfrm rot="4269486" flipV="1">
            <a:off x="2087884"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F0613242-2B90-421C-9819-180469BE8FF3}"/>
              </a:ext>
            </a:extLst>
          </p:cNvPr>
          <p:cNvSpPr/>
          <p:nvPr/>
        </p:nvSpPr>
        <p:spPr>
          <a:xfrm rot="4269486" flipV="1">
            <a:off x="2859431"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364265C-53EF-49E6-AF31-E75D0D7A9A1A}"/>
              </a:ext>
            </a:extLst>
          </p:cNvPr>
          <p:cNvSpPr/>
          <p:nvPr/>
        </p:nvSpPr>
        <p:spPr>
          <a:xfrm rot="5400000" flipV="1">
            <a:off x="277157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1436569E-7CEE-4A81-AF5E-ED2BFFB19E47}"/>
              </a:ext>
            </a:extLst>
          </p:cNvPr>
          <p:cNvSpPr/>
          <p:nvPr/>
        </p:nvSpPr>
        <p:spPr>
          <a:xfrm rot="5400000" flipV="1">
            <a:off x="2823451"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277E9989-DCC0-4281-820E-5351000D43A7}"/>
              </a:ext>
            </a:extLst>
          </p:cNvPr>
          <p:cNvSpPr/>
          <p:nvPr/>
        </p:nvSpPr>
        <p:spPr>
          <a:xfrm rot="5400000" flipV="1">
            <a:off x="2921558"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9BEF4BDA-78FD-41A6-892D-29A82EABDA6A}"/>
              </a:ext>
            </a:extLst>
          </p:cNvPr>
          <p:cNvSpPr/>
          <p:nvPr/>
        </p:nvSpPr>
        <p:spPr>
          <a:xfrm rot="6336034" flipV="1">
            <a:off x="2970152"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2ED4C203-E94E-4B27-B1D8-7EB5C42B44A9}"/>
              </a:ext>
            </a:extLst>
          </p:cNvPr>
          <p:cNvSpPr/>
          <p:nvPr/>
        </p:nvSpPr>
        <p:spPr>
          <a:xfrm rot="6336034" flipV="1">
            <a:off x="3162995"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F987FE54-9BEF-4546-8165-D9A3EAF5A71B}"/>
              </a:ext>
            </a:extLst>
          </p:cNvPr>
          <p:cNvSpPr/>
          <p:nvPr/>
        </p:nvSpPr>
        <p:spPr>
          <a:xfrm rot="6336034" flipV="1">
            <a:off x="2352160"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920908B-C964-48A9-AC73-E21AFB9DF2A2}"/>
              </a:ext>
            </a:extLst>
          </p:cNvPr>
          <p:cNvSpPr/>
          <p:nvPr/>
        </p:nvSpPr>
        <p:spPr>
          <a:xfrm rot="6336034" flipV="1">
            <a:off x="1772959"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7227201-405F-4467-9992-3C8E6BCE4957}"/>
              </a:ext>
            </a:extLst>
          </p:cNvPr>
          <p:cNvSpPr/>
          <p:nvPr/>
        </p:nvSpPr>
        <p:spPr>
          <a:xfrm rot="6336034" flipV="1">
            <a:off x="1900570"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52B9A0-E479-4CC9-9975-CA0C6152EF34}"/>
              </a:ext>
            </a:extLst>
          </p:cNvPr>
          <p:cNvSpPr/>
          <p:nvPr/>
        </p:nvSpPr>
        <p:spPr>
          <a:xfrm rot="5400000" flipV="1">
            <a:off x="2292658"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0ABD65CF-64C3-43CD-9D0B-CCBE0D894349}"/>
              </a:ext>
            </a:extLst>
          </p:cNvPr>
          <p:cNvSpPr/>
          <p:nvPr/>
        </p:nvSpPr>
        <p:spPr>
          <a:xfrm rot="5400000" flipV="1">
            <a:off x="1975439"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B655D110-7DF0-403B-A5DA-93525D36CAAA}"/>
              </a:ext>
            </a:extLst>
          </p:cNvPr>
          <p:cNvSpPr/>
          <p:nvPr/>
        </p:nvSpPr>
        <p:spPr>
          <a:xfrm rot="5400000" flipV="1">
            <a:off x="2099904"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E0E96C95-E5F1-4BAB-9C37-50DABBE17904}"/>
              </a:ext>
            </a:extLst>
          </p:cNvPr>
          <p:cNvSpPr/>
          <p:nvPr/>
        </p:nvSpPr>
        <p:spPr>
          <a:xfrm rot="5400000" flipV="1">
            <a:off x="1694346" y="373318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DE37EDC-B4F2-4BFF-A0E1-5E4E7668FD7D}"/>
              </a:ext>
            </a:extLst>
          </p:cNvPr>
          <p:cNvSpPr/>
          <p:nvPr/>
        </p:nvSpPr>
        <p:spPr>
          <a:xfrm rot="5400000" flipV="1">
            <a:off x="1819287"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B24E564-A649-4F98-B0A7-1250BDAD01CD}"/>
              </a:ext>
            </a:extLst>
          </p:cNvPr>
          <p:cNvSpPr/>
          <p:nvPr/>
        </p:nvSpPr>
        <p:spPr>
          <a:xfrm rot="5400000" flipV="1">
            <a:off x="1548058"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D2DBD62-C49F-4AFC-92FF-7E95C38DC4AA}"/>
              </a:ext>
            </a:extLst>
          </p:cNvPr>
          <p:cNvSpPr/>
          <p:nvPr/>
        </p:nvSpPr>
        <p:spPr>
          <a:xfrm rot="6187649" flipV="1">
            <a:off x="1614678"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49AF8554-B266-4237-89BD-21F3541C1012}"/>
              </a:ext>
            </a:extLst>
          </p:cNvPr>
          <p:cNvSpPr/>
          <p:nvPr/>
        </p:nvSpPr>
        <p:spPr>
          <a:xfrm rot="5400000" flipV="1">
            <a:off x="1441572"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1C51966-EF12-4A7C-93F1-3C271E1FF4F6}"/>
              </a:ext>
            </a:extLst>
          </p:cNvPr>
          <p:cNvSpPr/>
          <p:nvPr/>
        </p:nvSpPr>
        <p:spPr>
          <a:xfrm rot="5769731" flipV="1">
            <a:off x="1400694"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A4C989C-FCAD-4151-ABF8-32A24843B127}"/>
              </a:ext>
            </a:extLst>
          </p:cNvPr>
          <p:cNvSpPr/>
          <p:nvPr/>
        </p:nvSpPr>
        <p:spPr>
          <a:xfrm rot="6336034" flipV="1">
            <a:off x="2539575"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B543909-63CB-4F4E-BBC5-D49EE2134001}"/>
              </a:ext>
            </a:extLst>
          </p:cNvPr>
          <p:cNvSpPr/>
          <p:nvPr/>
        </p:nvSpPr>
        <p:spPr>
          <a:xfrm rot="4269486" flipV="1">
            <a:off x="2518074"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2CBF75B-A9DB-44A1-B163-D49286F9E6C2}"/>
              </a:ext>
            </a:extLst>
          </p:cNvPr>
          <p:cNvSpPr/>
          <p:nvPr/>
        </p:nvSpPr>
        <p:spPr>
          <a:xfrm rot="4269486" flipV="1">
            <a:off x="1915458"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60F7787F-88D9-42C6-8DE0-8D26ED68F918}"/>
              </a:ext>
            </a:extLst>
          </p:cNvPr>
          <p:cNvSpPr/>
          <p:nvPr/>
        </p:nvSpPr>
        <p:spPr>
          <a:xfrm rot="4269486" flipV="1">
            <a:off x="1614370"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00F4E69C-1122-4312-BCB8-B3E707BB6152}"/>
              </a:ext>
            </a:extLst>
          </p:cNvPr>
          <p:cNvSpPr/>
          <p:nvPr/>
        </p:nvSpPr>
        <p:spPr>
          <a:xfrm rot="4269486" flipV="1">
            <a:off x="2187950"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AF68A434-9827-4430-A258-B559D83D9875}"/>
              </a:ext>
            </a:extLst>
          </p:cNvPr>
          <p:cNvSpPr/>
          <p:nvPr/>
        </p:nvSpPr>
        <p:spPr>
          <a:xfrm rot="6336034" flipV="1">
            <a:off x="2040702"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9A9C043D-9793-4F64-B664-85A3D2422A63}"/>
              </a:ext>
            </a:extLst>
          </p:cNvPr>
          <p:cNvSpPr/>
          <p:nvPr/>
        </p:nvSpPr>
        <p:spPr>
          <a:xfrm rot="5400000" flipV="1">
            <a:off x="2172724"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CA3FF4AC-E749-44D0-956B-E103DAA67574}"/>
              </a:ext>
            </a:extLst>
          </p:cNvPr>
          <p:cNvSpPr/>
          <p:nvPr/>
        </p:nvSpPr>
        <p:spPr>
          <a:xfrm rot="5400000" flipV="1">
            <a:off x="2394181"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1BBDCAB6-599E-442E-AF4E-8E849CC698BB}"/>
              </a:ext>
            </a:extLst>
          </p:cNvPr>
          <p:cNvSpPr/>
          <p:nvPr/>
        </p:nvSpPr>
        <p:spPr>
          <a:xfrm rot="5400000" flipV="1">
            <a:off x="2461100"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0268E69-197B-4A37-B93F-CEBED76057E4}"/>
              </a:ext>
            </a:extLst>
          </p:cNvPr>
          <p:cNvSpPr/>
          <p:nvPr/>
        </p:nvSpPr>
        <p:spPr>
          <a:xfrm rot="6336034" flipV="1">
            <a:off x="2195303"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D3DAF301-5FDF-4416-830E-89982710A34D}"/>
              </a:ext>
            </a:extLst>
          </p:cNvPr>
          <p:cNvSpPr/>
          <p:nvPr/>
        </p:nvSpPr>
        <p:spPr>
          <a:xfrm rot="6336034" flipV="1">
            <a:off x="2650969"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033C147-440A-4B01-A237-DA2F867AC637}"/>
              </a:ext>
            </a:extLst>
          </p:cNvPr>
          <p:cNvSpPr/>
          <p:nvPr/>
        </p:nvSpPr>
        <p:spPr>
          <a:xfrm rot="5400000" flipV="1">
            <a:off x="2601158"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746242F-88C1-47BA-AD17-AB0543CCB8D5}"/>
              </a:ext>
            </a:extLst>
          </p:cNvPr>
          <p:cNvSpPr/>
          <p:nvPr/>
        </p:nvSpPr>
        <p:spPr>
          <a:xfrm rot="5400000" flipV="1">
            <a:off x="2703364"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1E1AF8B6-FC25-4DBF-8D27-08A7864F0E77}"/>
              </a:ext>
            </a:extLst>
          </p:cNvPr>
          <p:cNvSpPr/>
          <p:nvPr/>
        </p:nvSpPr>
        <p:spPr>
          <a:xfrm rot="4837432" flipV="1">
            <a:off x="3234857"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3F0620C-8275-4EAA-BEF8-B66B5D31223E}"/>
              </a:ext>
            </a:extLst>
          </p:cNvPr>
          <p:cNvSpPr/>
          <p:nvPr/>
        </p:nvSpPr>
        <p:spPr>
          <a:xfrm rot="4837432" flipV="1">
            <a:off x="3042973"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79C12280-EBA4-4DF2-9FDE-AFA0DB5777ED}"/>
              </a:ext>
            </a:extLst>
          </p:cNvPr>
          <p:cNvSpPr/>
          <p:nvPr/>
        </p:nvSpPr>
        <p:spPr>
          <a:xfrm rot="5400000" flipV="1">
            <a:off x="2983635"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46BA13-107F-4649-9677-4F345EE588E1}"/>
              </a:ext>
            </a:extLst>
          </p:cNvPr>
          <p:cNvSpPr/>
          <p:nvPr/>
        </p:nvSpPr>
        <p:spPr>
          <a:xfrm rot="5400000" flipV="1">
            <a:off x="3099903"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6" name="Straight Arrow Connector 105">
            <a:extLst>
              <a:ext uri="{FF2B5EF4-FFF2-40B4-BE49-F238E27FC236}">
                <a16:creationId xmlns:a16="http://schemas.microsoft.com/office/drawing/2014/main" id="{8C8A8FF0-EC56-4709-BF60-E6FD2B138025}"/>
              </a:ext>
            </a:extLst>
          </p:cNvPr>
          <p:cNvCxnSpPr>
            <a:cxnSpLocks/>
          </p:cNvCxnSpPr>
          <p:nvPr/>
        </p:nvCxnSpPr>
        <p:spPr>
          <a:xfrm>
            <a:off x="4677792" y="1546012"/>
            <a:ext cx="225700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ABDD8924-0BBE-4D79-BD8A-98A83C9D8C90}"/>
              </a:ext>
            </a:extLst>
          </p:cNvPr>
          <p:cNvSpPr/>
          <p:nvPr/>
        </p:nvSpPr>
        <p:spPr>
          <a:xfrm>
            <a:off x="3449074" y="3928619"/>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2E75E325-7266-42BE-BC65-612637F890F9}"/>
              </a:ext>
            </a:extLst>
          </p:cNvPr>
          <p:cNvSpPr/>
          <p:nvPr/>
        </p:nvSpPr>
        <p:spPr>
          <a:xfrm rot="4269486" flipV="1">
            <a:off x="3446798"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538B3AA1-9D9A-44D1-AD4C-C9D71A88DCD0}"/>
              </a:ext>
            </a:extLst>
          </p:cNvPr>
          <p:cNvSpPr/>
          <p:nvPr/>
        </p:nvSpPr>
        <p:spPr>
          <a:xfrm rot="4269486" flipV="1">
            <a:off x="4009927"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04AAB2A2-FB52-4E88-9081-EE442F0EAC9B}"/>
              </a:ext>
            </a:extLst>
          </p:cNvPr>
          <p:cNvSpPr/>
          <p:nvPr/>
        </p:nvSpPr>
        <p:spPr>
          <a:xfrm rot="4269486" flipV="1">
            <a:off x="4781474"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6FB9F0C-E4FD-4FA8-A0F8-FB33B788D574}"/>
              </a:ext>
            </a:extLst>
          </p:cNvPr>
          <p:cNvSpPr/>
          <p:nvPr/>
        </p:nvSpPr>
        <p:spPr>
          <a:xfrm rot="5400000" flipV="1">
            <a:off x="4693613"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1E831AFD-DA4E-4AAE-BC69-51706BD44534}"/>
              </a:ext>
            </a:extLst>
          </p:cNvPr>
          <p:cNvSpPr/>
          <p:nvPr/>
        </p:nvSpPr>
        <p:spPr>
          <a:xfrm rot="5400000" flipV="1">
            <a:off x="4745494"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4981D0EC-6E5C-440F-9BB0-60F388E31E8B}"/>
              </a:ext>
            </a:extLst>
          </p:cNvPr>
          <p:cNvSpPr/>
          <p:nvPr/>
        </p:nvSpPr>
        <p:spPr>
          <a:xfrm rot="5400000" flipV="1">
            <a:off x="4843601"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5A1976C-E346-40DB-BA30-619832050F65}"/>
              </a:ext>
            </a:extLst>
          </p:cNvPr>
          <p:cNvSpPr/>
          <p:nvPr/>
        </p:nvSpPr>
        <p:spPr>
          <a:xfrm rot="6336034" flipV="1">
            <a:off x="4892195"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4C309EC1-C1CC-4478-A0D6-F632614B106A}"/>
              </a:ext>
            </a:extLst>
          </p:cNvPr>
          <p:cNvSpPr/>
          <p:nvPr/>
        </p:nvSpPr>
        <p:spPr>
          <a:xfrm rot="6336034" flipV="1">
            <a:off x="5085038"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16AC2532-0C1A-462E-95E9-8D63081777BA}"/>
              </a:ext>
            </a:extLst>
          </p:cNvPr>
          <p:cNvSpPr/>
          <p:nvPr/>
        </p:nvSpPr>
        <p:spPr>
          <a:xfrm rot="6336034" flipV="1">
            <a:off x="427420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433EB8E-296A-4FA0-98E7-9D737056DC95}"/>
              </a:ext>
            </a:extLst>
          </p:cNvPr>
          <p:cNvSpPr/>
          <p:nvPr/>
        </p:nvSpPr>
        <p:spPr>
          <a:xfrm rot="6336034" flipV="1">
            <a:off x="3695002"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2AAE585-1BE9-455E-B6A8-8606C3D39ED2}"/>
              </a:ext>
            </a:extLst>
          </p:cNvPr>
          <p:cNvSpPr/>
          <p:nvPr/>
        </p:nvSpPr>
        <p:spPr>
          <a:xfrm rot="6336034" flipV="1">
            <a:off x="382261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4977F44-FF65-4833-99E8-AB4020174002}"/>
              </a:ext>
            </a:extLst>
          </p:cNvPr>
          <p:cNvSpPr/>
          <p:nvPr/>
        </p:nvSpPr>
        <p:spPr>
          <a:xfrm rot="5400000" flipV="1">
            <a:off x="4214701"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33F0DC82-36AC-4D15-8B39-0DFAC77DBEC4}"/>
              </a:ext>
            </a:extLst>
          </p:cNvPr>
          <p:cNvSpPr/>
          <p:nvPr/>
        </p:nvSpPr>
        <p:spPr>
          <a:xfrm rot="5400000" flipV="1">
            <a:off x="3897482"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6EDFA31A-90A1-453D-A6EF-F02A15F02FB9}"/>
              </a:ext>
            </a:extLst>
          </p:cNvPr>
          <p:cNvSpPr/>
          <p:nvPr/>
        </p:nvSpPr>
        <p:spPr>
          <a:xfrm rot="5400000" flipV="1">
            <a:off x="4021947"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CA82E3B3-7311-436F-94CA-31405A61859D}"/>
              </a:ext>
            </a:extLst>
          </p:cNvPr>
          <p:cNvSpPr/>
          <p:nvPr/>
        </p:nvSpPr>
        <p:spPr>
          <a:xfrm rot="5400000" flipV="1">
            <a:off x="3616389" y="373318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A859F8ED-A7F1-45A4-AB75-1CBFAE0B4EE6}"/>
              </a:ext>
            </a:extLst>
          </p:cNvPr>
          <p:cNvSpPr/>
          <p:nvPr/>
        </p:nvSpPr>
        <p:spPr>
          <a:xfrm rot="5400000" flipV="1">
            <a:off x="374133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4A8E101E-D4E0-404A-8C0E-C8F6502840CE}"/>
              </a:ext>
            </a:extLst>
          </p:cNvPr>
          <p:cNvSpPr/>
          <p:nvPr/>
        </p:nvSpPr>
        <p:spPr>
          <a:xfrm rot="5400000" flipV="1">
            <a:off x="3470101"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4F1534-EA9E-4B1F-BA63-891BFC53FD89}"/>
              </a:ext>
            </a:extLst>
          </p:cNvPr>
          <p:cNvSpPr/>
          <p:nvPr/>
        </p:nvSpPr>
        <p:spPr>
          <a:xfrm rot="6187649" flipV="1">
            <a:off x="3536721"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E5B675BF-1B9C-4CE7-9F5E-4E45038D9FE1}"/>
              </a:ext>
            </a:extLst>
          </p:cNvPr>
          <p:cNvSpPr/>
          <p:nvPr/>
        </p:nvSpPr>
        <p:spPr>
          <a:xfrm rot="5400000" flipV="1">
            <a:off x="3363615"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D9BE9EBB-1683-4063-A9E5-DA4437901CE7}"/>
              </a:ext>
            </a:extLst>
          </p:cNvPr>
          <p:cNvSpPr/>
          <p:nvPr/>
        </p:nvSpPr>
        <p:spPr>
          <a:xfrm rot="5769731" flipV="1">
            <a:off x="3322737"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988453FC-D922-42B1-B0EC-558658A02B79}"/>
              </a:ext>
            </a:extLst>
          </p:cNvPr>
          <p:cNvSpPr/>
          <p:nvPr/>
        </p:nvSpPr>
        <p:spPr>
          <a:xfrm rot="6336034" flipV="1">
            <a:off x="4461618"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63C0AEE-4EBF-4C4D-A915-97C6A8A06623}"/>
              </a:ext>
            </a:extLst>
          </p:cNvPr>
          <p:cNvSpPr/>
          <p:nvPr/>
        </p:nvSpPr>
        <p:spPr>
          <a:xfrm rot="4269486" flipV="1">
            <a:off x="4440117"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67004F44-BBB4-446A-91E7-9F3EA83972D0}"/>
              </a:ext>
            </a:extLst>
          </p:cNvPr>
          <p:cNvSpPr/>
          <p:nvPr/>
        </p:nvSpPr>
        <p:spPr>
          <a:xfrm rot="4269486" flipV="1">
            <a:off x="3837501"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07D2ED86-DBA0-49C6-8633-AA04D2D86E20}"/>
              </a:ext>
            </a:extLst>
          </p:cNvPr>
          <p:cNvSpPr/>
          <p:nvPr/>
        </p:nvSpPr>
        <p:spPr>
          <a:xfrm rot="4269486" flipV="1">
            <a:off x="3536413"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91C048A2-B5E9-47A2-85E8-3C3EC599B80D}"/>
              </a:ext>
            </a:extLst>
          </p:cNvPr>
          <p:cNvSpPr/>
          <p:nvPr/>
        </p:nvSpPr>
        <p:spPr>
          <a:xfrm rot="4269486" flipV="1">
            <a:off x="4109993"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9820B5E-4E54-4647-AD87-7D53BB678A41}"/>
              </a:ext>
            </a:extLst>
          </p:cNvPr>
          <p:cNvSpPr/>
          <p:nvPr/>
        </p:nvSpPr>
        <p:spPr>
          <a:xfrm rot="6336034" flipV="1">
            <a:off x="3962745"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3734536B-5F38-405E-9120-ECF3E53BEAB6}"/>
              </a:ext>
            </a:extLst>
          </p:cNvPr>
          <p:cNvSpPr/>
          <p:nvPr/>
        </p:nvSpPr>
        <p:spPr>
          <a:xfrm rot="5400000" flipV="1">
            <a:off x="4094767"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8B99C451-E098-4AE0-837C-F464E30875EF}"/>
              </a:ext>
            </a:extLst>
          </p:cNvPr>
          <p:cNvSpPr/>
          <p:nvPr/>
        </p:nvSpPr>
        <p:spPr>
          <a:xfrm rot="5400000" flipV="1">
            <a:off x="4316224"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8730FB0E-95B6-4A29-BC0E-5D7B90CE864C}"/>
              </a:ext>
            </a:extLst>
          </p:cNvPr>
          <p:cNvSpPr/>
          <p:nvPr/>
        </p:nvSpPr>
        <p:spPr>
          <a:xfrm rot="5400000" flipV="1">
            <a:off x="4383143"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62EF4B3-FFA8-478C-B97F-838166B385FC}"/>
              </a:ext>
            </a:extLst>
          </p:cNvPr>
          <p:cNvSpPr/>
          <p:nvPr/>
        </p:nvSpPr>
        <p:spPr>
          <a:xfrm rot="6336034" flipV="1">
            <a:off x="4117346"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E3FCDC4F-5921-4D8F-BD0E-615066947147}"/>
              </a:ext>
            </a:extLst>
          </p:cNvPr>
          <p:cNvSpPr/>
          <p:nvPr/>
        </p:nvSpPr>
        <p:spPr>
          <a:xfrm rot="6336034" flipV="1">
            <a:off x="4573012"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557C4C3-E160-4302-BBEB-3438F01DB6CE}"/>
              </a:ext>
            </a:extLst>
          </p:cNvPr>
          <p:cNvSpPr/>
          <p:nvPr/>
        </p:nvSpPr>
        <p:spPr>
          <a:xfrm rot="5400000" flipV="1">
            <a:off x="4523201"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85F3EB9E-3186-4AA7-B04B-E018F4B017E1}"/>
              </a:ext>
            </a:extLst>
          </p:cNvPr>
          <p:cNvSpPr/>
          <p:nvPr/>
        </p:nvSpPr>
        <p:spPr>
          <a:xfrm rot="5400000" flipV="1">
            <a:off x="4625407"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C5A2E940-737B-4163-BFF8-664805CE8C86}"/>
              </a:ext>
            </a:extLst>
          </p:cNvPr>
          <p:cNvSpPr/>
          <p:nvPr/>
        </p:nvSpPr>
        <p:spPr>
          <a:xfrm rot="4837432" flipV="1">
            <a:off x="5156900"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85C881A3-8589-4B64-8E4C-72FEC1FD9994}"/>
              </a:ext>
            </a:extLst>
          </p:cNvPr>
          <p:cNvSpPr/>
          <p:nvPr/>
        </p:nvSpPr>
        <p:spPr>
          <a:xfrm rot="4837432" flipV="1">
            <a:off x="4965016"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024A27-A378-4EED-9E32-34E4C1E20E02}"/>
              </a:ext>
            </a:extLst>
          </p:cNvPr>
          <p:cNvSpPr/>
          <p:nvPr/>
        </p:nvSpPr>
        <p:spPr>
          <a:xfrm rot="5400000" flipV="1">
            <a:off x="4905678"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DDF03945-A816-47F9-8B63-3D29A9364D2E}"/>
              </a:ext>
            </a:extLst>
          </p:cNvPr>
          <p:cNvSpPr/>
          <p:nvPr/>
        </p:nvSpPr>
        <p:spPr>
          <a:xfrm rot="5400000" flipV="1">
            <a:off x="5021946"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91290EB-6C01-44E3-A779-E636D83B0D3A}"/>
              </a:ext>
            </a:extLst>
          </p:cNvPr>
          <p:cNvSpPr/>
          <p:nvPr/>
        </p:nvSpPr>
        <p:spPr>
          <a:xfrm>
            <a:off x="5349624" y="3928619"/>
            <a:ext cx="2610401"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7F93C7-119A-48BB-BDDB-F83550B99390}"/>
              </a:ext>
            </a:extLst>
          </p:cNvPr>
          <p:cNvSpPr/>
          <p:nvPr/>
        </p:nvSpPr>
        <p:spPr>
          <a:xfrm rot="4269486" flipV="1">
            <a:off x="5347348"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E24780B-909B-488C-9D8C-8FF0E57DC990}"/>
              </a:ext>
            </a:extLst>
          </p:cNvPr>
          <p:cNvSpPr/>
          <p:nvPr/>
        </p:nvSpPr>
        <p:spPr>
          <a:xfrm rot="4269486" flipV="1">
            <a:off x="5910477"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1B8824D7-40A5-4CA3-98C4-4D02311FC8D5}"/>
              </a:ext>
            </a:extLst>
          </p:cNvPr>
          <p:cNvSpPr/>
          <p:nvPr/>
        </p:nvSpPr>
        <p:spPr>
          <a:xfrm rot="4269486" flipV="1">
            <a:off x="6682024"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810F3FF9-0DC9-4FA4-AB0F-3F19989230BB}"/>
              </a:ext>
            </a:extLst>
          </p:cNvPr>
          <p:cNvSpPr/>
          <p:nvPr/>
        </p:nvSpPr>
        <p:spPr>
          <a:xfrm rot="5400000" flipV="1">
            <a:off x="6594163"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6F318928-E784-4DB2-B8F0-46750CF0772B}"/>
              </a:ext>
            </a:extLst>
          </p:cNvPr>
          <p:cNvSpPr/>
          <p:nvPr/>
        </p:nvSpPr>
        <p:spPr>
          <a:xfrm rot="5400000" flipV="1">
            <a:off x="6646044"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B4F9DF4D-92C0-4BEE-B19F-7B81BB95FD2B}"/>
              </a:ext>
            </a:extLst>
          </p:cNvPr>
          <p:cNvSpPr/>
          <p:nvPr/>
        </p:nvSpPr>
        <p:spPr>
          <a:xfrm rot="5400000" flipV="1">
            <a:off x="6744151"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BEE62F8A-14B9-48BF-87C4-A39528F719F0}"/>
              </a:ext>
            </a:extLst>
          </p:cNvPr>
          <p:cNvSpPr/>
          <p:nvPr/>
        </p:nvSpPr>
        <p:spPr>
          <a:xfrm rot="6336034" flipV="1">
            <a:off x="6792745"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3F04C809-AF7C-4C3A-994D-905D823C02AE}"/>
              </a:ext>
            </a:extLst>
          </p:cNvPr>
          <p:cNvSpPr/>
          <p:nvPr/>
        </p:nvSpPr>
        <p:spPr>
          <a:xfrm rot="6336034" flipV="1">
            <a:off x="6985588"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C3EC0EE9-821E-4A8E-B997-35E8CA00684B}"/>
              </a:ext>
            </a:extLst>
          </p:cNvPr>
          <p:cNvSpPr/>
          <p:nvPr/>
        </p:nvSpPr>
        <p:spPr>
          <a:xfrm rot="6336034" flipV="1">
            <a:off x="617475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D0CD755-DA9E-417D-951C-6E838714B833}"/>
              </a:ext>
            </a:extLst>
          </p:cNvPr>
          <p:cNvSpPr/>
          <p:nvPr/>
        </p:nvSpPr>
        <p:spPr>
          <a:xfrm rot="6336034" flipV="1">
            <a:off x="5595552"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634392B-7592-4291-B873-98D9CCAD3A05}"/>
              </a:ext>
            </a:extLst>
          </p:cNvPr>
          <p:cNvSpPr/>
          <p:nvPr/>
        </p:nvSpPr>
        <p:spPr>
          <a:xfrm rot="6336034" flipV="1">
            <a:off x="572316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26B72F62-5CD0-4390-BAD1-2AE274E72F77}"/>
              </a:ext>
            </a:extLst>
          </p:cNvPr>
          <p:cNvSpPr/>
          <p:nvPr/>
        </p:nvSpPr>
        <p:spPr>
          <a:xfrm rot="5400000" flipV="1">
            <a:off x="6115251"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3CD9E832-2D15-4FBE-951F-AB7BC90AEA73}"/>
              </a:ext>
            </a:extLst>
          </p:cNvPr>
          <p:cNvSpPr/>
          <p:nvPr/>
        </p:nvSpPr>
        <p:spPr>
          <a:xfrm rot="5400000" flipV="1">
            <a:off x="5798032"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10128589-B311-48D9-987B-EFF92F52D7F6}"/>
              </a:ext>
            </a:extLst>
          </p:cNvPr>
          <p:cNvSpPr/>
          <p:nvPr/>
        </p:nvSpPr>
        <p:spPr>
          <a:xfrm rot="5400000" flipV="1">
            <a:off x="5922497"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D83E0EB6-AD87-4238-AC9F-1A61A76607CA}"/>
              </a:ext>
            </a:extLst>
          </p:cNvPr>
          <p:cNvSpPr/>
          <p:nvPr/>
        </p:nvSpPr>
        <p:spPr>
          <a:xfrm rot="5400000" flipV="1">
            <a:off x="564188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E54750C-1DCF-4A55-8309-78B580B65EBE}"/>
              </a:ext>
            </a:extLst>
          </p:cNvPr>
          <p:cNvSpPr/>
          <p:nvPr/>
        </p:nvSpPr>
        <p:spPr>
          <a:xfrm rot="5400000" flipV="1">
            <a:off x="5370651"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4179B300-6D21-4CB8-83C7-3573657A05ED}"/>
              </a:ext>
            </a:extLst>
          </p:cNvPr>
          <p:cNvSpPr/>
          <p:nvPr/>
        </p:nvSpPr>
        <p:spPr>
          <a:xfrm rot="6187649" flipV="1">
            <a:off x="5437271"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19B74EA-BF7D-48AF-B79B-8413DCB6D22E}"/>
              </a:ext>
            </a:extLst>
          </p:cNvPr>
          <p:cNvSpPr/>
          <p:nvPr/>
        </p:nvSpPr>
        <p:spPr>
          <a:xfrm rot="5400000" flipV="1">
            <a:off x="5264165"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2EB0CC11-E4EC-468F-BB4A-09EC9772C12F}"/>
              </a:ext>
            </a:extLst>
          </p:cNvPr>
          <p:cNvSpPr/>
          <p:nvPr/>
        </p:nvSpPr>
        <p:spPr>
          <a:xfrm rot="5769731" flipV="1">
            <a:off x="5223287"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66DC52C4-D012-428E-B07D-9CD5B726067D}"/>
              </a:ext>
            </a:extLst>
          </p:cNvPr>
          <p:cNvSpPr/>
          <p:nvPr/>
        </p:nvSpPr>
        <p:spPr>
          <a:xfrm rot="6336034" flipV="1">
            <a:off x="6362168"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9D0B971-325C-4888-BDAE-EE5B596D3098}"/>
              </a:ext>
            </a:extLst>
          </p:cNvPr>
          <p:cNvSpPr/>
          <p:nvPr/>
        </p:nvSpPr>
        <p:spPr>
          <a:xfrm rot="4269486" flipV="1">
            <a:off x="6340667"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FA49D15-924B-4514-887E-2845CC93E505}"/>
              </a:ext>
            </a:extLst>
          </p:cNvPr>
          <p:cNvSpPr/>
          <p:nvPr/>
        </p:nvSpPr>
        <p:spPr>
          <a:xfrm rot="4269486" flipV="1">
            <a:off x="5738051"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BFFA16-CBD0-49DC-BCA7-2842C62A2649}"/>
              </a:ext>
            </a:extLst>
          </p:cNvPr>
          <p:cNvSpPr/>
          <p:nvPr/>
        </p:nvSpPr>
        <p:spPr>
          <a:xfrm rot="4269486" flipV="1">
            <a:off x="5436963"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92B101D-A28F-4F1B-BCD8-C5C98DB6A73A}"/>
              </a:ext>
            </a:extLst>
          </p:cNvPr>
          <p:cNvSpPr/>
          <p:nvPr/>
        </p:nvSpPr>
        <p:spPr>
          <a:xfrm rot="4269486" flipV="1">
            <a:off x="6010543"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E8C412CE-0621-4CD9-8104-CE1B5D64EC01}"/>
              </a:ext>
            </a:extLst>
          </p:cNvPr>
          <p:cNvSpPr/>
          <p:nvPr/>
        </p:nvSpPr>
        <p:spPr>
          <a:xfrm rot="6336034" flipV="1">
            <a:off x="5863295"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Rectangle 172">
            <a:extLst>
              <a:ext uri="{FF2B5EF4-FFF2-40B4-BE49-F238E27FC236}">
                <a16:creationId xmlns:a16="http://schemas.microsoft.com/office/drawing/2014/main" id="{875781F6-6CB3-43C8-A375-A6AFFFC8104D}"/>
              </a:ext>
            </a:extLst>
          </p:cNvPr>
          <p:cNvSpPr/>
          <p:nvPr/>
        </p:nvSpPr>
        <p:spPr>
          <a:xfrm rot="5400000" flipV="1">
            <a:off x="5995317"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D7099BE-ABA2-48AD-895F-3D098C93E7FC}"/>
              </a:ext>
            </a:extLst>
          </p:cNvPr>
          <p:cNvSpPr/>
          <p:nvPr/>
        </p:nvSpPr>
        <p:spPr>
          <a:xfrm rot="5400000" flipV="1">
            <a:off x="6216774"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6420EED-FA33-4CD6-8F49-549921DCA568}"/>
              </a:ext>
            </a:extLst>
          </p:cNvPr>
          <p:cNvSpPr/>
          <p:nvPr/>
        </p:nvSpPr>
        <p:spPr>
          <a:xfrm rot="5400000" flipV="1">
            <a:off x="6283693"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90C97BEC-C6EE-4B3C-BC23-3F273126CE78}"/>
              </a:ext>
            </a:extLst>
          </p:cNvPr>
          <p:cNvSpPr/>
          <p:nvPr/>
        </p:nvSpPr>
        <p:spPr>
          <a:xfrm rot="6336034" flipV="1">
            <a:off x="6017896"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15A10375-42AA-41BE-A083-E38F54B8E39E}"/>
              </a:ext>
            </a:extLst>
          </p:cNvPr>
          <p:cNvSpPr/>
          <p:nvPr/>
        </p:nvSpPr>
        <p:spPr>
          <a:xfrm rot="6336034" flipV="1">
            <a:off x="6473562"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45D55BC-F1E9-4D89-810E-837CAF7E5F64}"/>
              </a:ext>
            </a:extLst>
          </p:cNvPr>
          <p:cNvSpPr/>
          <p:nvPr/>
        </p:nvSpPr>
        <p:spPr>
          <a:xfrm rot="5400000" flipV="1">
            <a:off x="6423751"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0BC85AAE-ACFE-4E33-B777-3CB1FFC1A190}"/>
              </a:ext>
            </a:extLst>
          </p:cNvPr>
          <p:cNvSpPr/>
          <p:nvPr/>
        </p:nvSpPr>
        <p:spPr>
          <a:xfrm rot="5400000" flipV="1">
            <a:off x="6525957"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6B750B98-1881-4987-90B7-B6571B50B623}"/>
              </a:ext>
            </a:extLst>
          </p:cNvPr>
          <p:cNvSpPr/>
          <p:nvPr/>
        </p:nvSpPr>
        <p:spPr>
          <a:xfrm rot="4837432" flipV="1">
            <a:off x="7057450"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9CEECABF-A123-44EB-8E25-2D82FE2E4D11}"/>
              </a:ext>
            </a:extLst>
          </p:cNvPr>
          <p:cNvSpPr/>
          <p:nvPr/>
        </p:nvSpPr>
        <p:spPr>
          <a:xfrm rot="4837432" flipV="1">
            <a:off x="6865566"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EB4C8A9-44D0-49E7-ADB3-796F168EC320}"/>
              </a:ext>
            </a:extLst>
          </p:cNvPr>
          <p:cNvSpPr/>
          <p:nvPr/>
        </p:nvSpPr>
        <p:spPr>
          <a:xfrm rot="5400000" flipV="1">
            <a:off x="6806228"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6CA59F12-3A4D-4BB6-BCF5-8CA223F9B8C3}"/>
              </a:ext>
            </a:extLst>
          </p:cNvPr>
          <p:cNvSpPr/>
          <p:nvPr/>
        </p:nvSpPr>
        <p:spPr>
          <a:xfrm rot="5400000" flipV="1">
            <a:off x="6922496"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75DB7C0-16F2-4436-AFE9-A1482E9D4506}"/>
              </a:ext>
            </a:extLst>
          </p:cNvPr>
          <p:cNvSpPr/>
          <p:nvPr/>
        </p:nvSpPr>
        <p:spPr>
          <a:xfrm rot="5400000" flipV="1">
            <a:off x="7297512" y="373669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D6F3232C-0599-47DD-B097-A03E7E781621}"/>
              </a:ext>
            </a:extLst>
          </p:cNvPr>
          <p:cNvSpPr/>
          <p:nvPr/>
        </p:nvSpPr>
        <p:spPr>
          <a:xfrm rot="6336034" flipV="1">
            <a:off x="7444213" y="373669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F597CBCC-9458-48C7-9598-7CB02D883083}"/>
              </a:ext>
            </a:extLst>
          </p:cNvPr>
          <p:cNvSpPr/>
          <p:nvPr/>
        </p:nvSpPr>
        <p:spPr>
          <a:xfrm rot="6336034" flipV="1">
            <a:off x="7637056" y="37721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1A91053-5303-4127-AC6E-10CA8380BFFF}"/>
              </a:ext>
            </a:extLst>
          </p:cNvPr>
          <p:cNvSpPr/>
          <p:nvPr/>
        </p:nvSpPr>
        <p:spPr>
          <a:xfrm rot="6336034" flipV="1">
            <a:off x="7125030" y="381087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6AA468F1-44FD-4897-87C4-7B41F6175706}"/>
              </a:ext>
            </a:extLst>
          </p:cNvPr>
          <p:cNvSpPr/>
          <p:nvPr/>
        </p:nvSpPr>
        <p:spPr>
          <a:xfrm rot="5400000" flipV="1">
            <a:off x="7075219" y="37503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40B405E1-2833-499C-A62E-C44E91BDE0A8}"/>
              </a:ext>
            </a:extLst>
          </p:cNvPr>
          <p:cNvSpPr/>
          <p:nvPr/>
        </p:nvSpPr>
        <p:spPr>
          <a:xfrm rot="4837432" flipV="1">
            <a:off x="7708918" y="376855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682AD41D-EFF3-45DD-8039-66E658F2A8F1}"/>
              </a:ext>
            </a:extLst>
          </p:cNvPr>
          <p:cNvSpPr/>
          <p:nvPr/>
        </p:nvSpPr>
        <p:spPr>
          <a:xfrm rot="4837432" flipV="1">
            <a:off x="7517034" y="376617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EA77380E-C3ED-4EF7-996F-D13A1E39FD02}"/>
              </a:ext>
            </a:extLst>
          </p:cNvPr>
          <p:cNvSpPr/>
          <p:nvPr/>
        </p:nvSpPr>
        <p:spPr>
          <a:xfrm rot="5400000" flipV="1">
            <a:off x="7573964" y="376478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8D83818C-12D6-48E2-9490-127B818E842F}"/>
              </a:ext>
            </a:extLst>
          </p:cNvPr>
          <p:cNvSpPr/>
          <p:nvPr/>
        </p:nvSpPr>
        <p:spPr>
          <a:xfrm rot="5400000" flipV="1">
            <a:off x="7215155" y="37198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9D147DCF-C6D1-4F57-A3C4-1ABD6DF58FCD}"/>
              </a:ext>
            </a:extLst>
          </p:cNvPr>
          <p:cNvSpPr/>
          <p:nvPr/>
        </p:nvSpPr>
        <p:spPr>
          <a:xfrm rot="5400000" flipV="1">
            <a:off x="6992862" y="3733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7CC74016-2AB7-4942-9E36-581CFA9D3E6A}"/>
              </a:ext>
            </a:extLst>
          </p:cNvPr>
          <p:cNvSpPr/>
          <p:nvPr/>
        </p:nvSpPr>
        <p:spPr>
          <a:xfrm rot="6336034" flipV="1">
            <a:off x="7192465" y="375506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9B3CB0B7-B7C5-4F05-B41D-B85CEEB58974}"/>
              </a:ext>
            </a:extLst>
          </p:cNvPr>
          <p:cNvSpPr/>
          <p:nvPr/>
        </p:nvSpPr>
        <p:spPr>
          <a:xfrm rot="6336034" flipV="1">
            <a:off x="7385308" y="379051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9A8FCB8A-9CC0-43CB-9EC1-59FEF25F3206}"/>
              </a:ext>
            </a:extLst>
          </p:cNvPr>
          <p:cNvSpPr/>
          <p:nvPr/>
        </p:nvSpPr>
        <p:spPr>
          <a:xfrm rot="4837432" flipV="1">
            <a:off x="7457170" y="378693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062B35CC-12DB-49C5-876C-36309AAFDD53}"/>
              </a:ext>
            </a:extLst>
          </p:cNvPr>
          <p:cNvSpPr/>
          <p:nvPr/>
        </p:nvSpPr>
        <p:spPr>
          <a:xfrm rot="4837432" flipV="1">
            <a:off x="7265286" y="37845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1D9299F8-E2BC-4E76-BD7D-FB777E0247F7}"/>
              </a:ext>
            </a:extLst>
          </p:cNvPr>
          <p:cNvSpPr/>
          <p:nvPr/>
        </p:nvSpPr>
        <p:spPr>
          <a:xfrm rot="5400000" flipV="1">
            <a:off x="7322216" y="378316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DA8EF23A-2506-4F8A-9570-CBE929CD466F}"/>
              </a:ext>
            </a:extLst>
          </p:cNvPr>
          <p:cNvSpPr/>
          <p:nvPr/>
        </p:nvSpPr>
        <p:spPr>
          <a:xfrm rot="6336034" flipV="1">
            <a:off x="5387219" y="37955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866DDE0-4435-4A1D-BB46-F1F068B823E2}"/>
              </a:ext>
            </a:extLst>
          </p:cNvPr>
          <p:cNvSpPr/>
          <p:nvPr/>
        </p:nvSpPr>
        <p:spPr>
          <a:xfrm rot="6336034" flipV="1">
            <a:off x="5580062" y="38309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2A43357-E728-425E-971B-EE4B79DFD846}"/>
              </a:ext>
            </a:extLst>
          </p:cNvPr>
          <p:cNvSpPr/>
          <p:nvPr/>
        </p:nvSpPr>
        <p:spPr>
          <a:xfrm rot="4837432" flipV="1">
            <a:off x="5651924" y="382741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39E1BB9C-C5E0-4E7B-96CE-3F1107D4EE3E}"/>
              </a:ext>
            </a:extLst>
          </p:cNvPr>
          <p:cNvSpPr/>
          <p:nvPr/>
        </p:nvSpPr>
        <p:spPr>
          <a:xfrm rot="4837432" flipV="1">
            <a:off x="5460040" y="38250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54F2766B-99FB-4788-90F5-F8AF2ECFFEB9}"/>
              </a:ext>
            </a:extLst>
          </p:cNvPr>
          <p:cNvSpPr/>
          <p:nvPr/>
        </p:nvSpPr>
        <p:spPr>
          <a:xfrm rot="5400000" flipV="1">
            <a:off x="5516970" y="382364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A54FB15B-EFEC-41D0-B910-DB28F6A22025}"/>
              </a:ext>
            </a:extLst>
          </p:cNvPr>
          <p:cNvSpPr/>
          <p:nvPr/>
        </p:nvSpPr>
        <p:spPr>
          <a:xfrm rot="6336034" flipV="1">
            <a:off x="3245815" y="3787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Rectangle 204">
            <a:extLst>
              <a:ext uri="{FF2B5EF4-FFF2-40B4-BE49-F238E27FC236}">
                <a16:creationId xmlns:a16="http://schemas.microsoft.com/office/drawing/2014/main" id="{85BCA045-B12C-4232-BB20-8F6E46F22379}"/>
              </a:ext>
            </a:extLst>
          </p:cNvPr>
          <p:cNvSpPr/>
          <p:nvPr/>
        </p:nvSpPr>
        <p:spPr>
          <a:xfrm rot="6336034" flipV="1">
            <a:off x="3438658" y="38225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6956695E-D78A-423B-B15F-152FDBF601A5}"/>
              </a:ext>
            </a:extLst>
          </p:cNvPr>
          <p:cNvSpPr/>
          <p:nvPr/>
        </p:nvSpPr>
        <p:spPr>
          <a:xfrm rot="4837432" flipV="1">
            <a:off x="3510520" y="381901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Rectangle 206">
            <a:extLst>
              <a:ext uri="{FF2B5EF4-FFF2-40B4-BE49-F238E27FC236}">
                <a16:creationId xmlns:a16="http://schemas.microsoft.com/office/drawing/2014/main" id="{DF823162-48D5-44C9-A28F-F1CB4E264475}"/>
              </a:ext>
            </a:extLst>
          </p:cNvPr>
          <p:cNvSpPr/>
          <p:nvPr/>
        </p:nvSpPr>
        <p:spPr>
          <a:xfrm rot="4837432" flipV="1">
            <a:off x="3318636" y="38166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128C0579-DDD6-44DE-B886-C78A4E30F4F3}"/>
              </a:ext>
            </a:extLst>
          </p:cNvPr>
          <p:cNvSpPr/>
          <p:nvPr/>
        </p:nvSpPr>
        <p:spPr>
          <a:xfrm rot="5400000" flipV="1">
            <a:off x="3375566" y="381524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Oval 208">
            <a:extLst>
              <a:ext uri="{FF2B5EF4-FFF2-40B4-BE49-F238E27FC236}">
                <a16:creationId xmlns:a16="http://schemas.microsoft.com/office/drawing/2014/main" id="{AA732B8F-DC65-4854-ADC6-0E5501FFCC83}"/>
              </a:ext>
            </a:extLst>
          </p:cNvPr>
          <p:cNvSpPr/>
          <p:nvPr/>
        </p:nvSpPr>
        <p:spPr>
          <a:xfrm>
            <a:off x="4385019" y="2574946"/>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23C20F9F-FAC1-466C-AE01-E264806D0DA5}"/>
              </a:ext>
            </a:extLst>
          </p:cNvPr>
          <p:cNvSpPr/>
          <p:nvPr/>
        </p:nvSpPr>
        <p:spPr>
          <a:xfrm rot="19761275">
            <a:off x="4993750" y="3009075"/>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38401AA6-41FE-4ED5-AAA2-57431062D254}"/>
              </a:ext>
            </a:extLst>
          </p:cNvPr>
          <p:cNvSpPr/>
          <p:nvPr/>
        </p:nvSpPr>
        <p:spPr>
          <a:xfrm>
            <a:off x="7757222" y="3929788"/>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1DBFBF8B-EBED-4C86-9DFB-30FD44E0F2FC}"/>
              </a:ext>
            </a:extLst>
          </p:cNvPr>
          <p:cNvSpPr/>
          <p:nvPr/>
        </p:nvSpPr>
        <p:spPr>
          <a:xfrm rot="4269486" flipV="1">
            <a:off x="7754946" y="386806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24AD0922-A52E-43DC-A418-9442D03C136D}"/>
              </a:ext>
            </a:extLst>
          </p:cNvPr>
          <p:cNvSpPr/>
          <p:nvPr/>
        </p:nvSpPr>
        <p:spPr>
          <a:xfrm rot="4269486" flipV="1">
            <a:off x="8318075" y="387792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59AFABDC-1D49-42E9-B3F1-7A1E3233F9D1}"/>
              </a:ext>
            </a:extLst>
          </p:cNvPr>
          <p:cNvSpPr/>
          <p:nvPr/>
        </p:nvSpPr>
        <p:spPr>
          <a:xfrm rot="4269486" flipV="1">
            <a:off x="9089622" y="383724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B65C2468-1C53-4D8F-8D41-3FAD22DADC62}"/>
              </a:ext>
            </a:extLst>
          </p:cNvPr>
          <p:cNvSpPr/>
          <p:nvPr/>
        </p:nvSpPr>
        <p:spPr>
          <a:xfrm rot="5400000" flipV="1">
            <a:off x="9001761" y="385058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F2D6DBF2-0927-4113-B35D-58765D59073A}"/>
              </a:ext>
            </a:extLst>
          </p:cNvPr>
          <p:cNvSpPr/>
          <p:nvPr/>
        </p:nvSpPr>
        <p:spPr>
          <a:xfrm rot="5400000" flipV="1">
            <a:off x="9053642" y="37477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6EC133C5-FE81-44CF-BC24-5E50048052F3}"/>
              </a:ext>
            </a:extLst>
          </p:cNvPr>
          <p:cNvSpPr/>
          <p:nvPr/>
        </p:nvSpPr>
        <p:spPr>
          <a:xfrm rot="5400000" flipV="1">
            <a:off x="9151749" y="383411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8EA70439-DED1-41D9-8A1C-7C220EE8BD23}"/>
              </a:ext>
            </a:extLst>
          </p:cNvPr>
          <p:cNvSpPr/>
          <p:nvPr/>
        </p:nvSpPr>
        <p:spPr>
          <a:xfrm rot="6336034" flipV="1">
            <a:off x="9200343" y="3747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B0256B9D-D65C-4FC8-961F-B0D8FF8E43B5}"/>
              </a:ext>
            </a:extLst>
          </p:cNvPr>
          <p:cNvSpPr/>
          <p:nvPr/>
        </p:nvSpPr>
        <p:spPr>
          <a:xfrm rot="6336034" flipV="1">
            <a:off x="9393186" y="378316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2740EFFD-1FEA-42CE-B70A-9B88CD02FC08}"/>
              </a:ext>
            </a:extLst>
          </p:cNvPr>
          <p:cNvSpPr/>
          <p:nvPr/>
        </p:nvSpPr>
        <p:spPr>
          <a:xfrm rot="6336034" flipV="1">
            <a:off x="8582351" y="380072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1CCA36F6-A757-454A-BC09-FACF0C3E0DBC}"/>
              </a:ext>
            </a:extLst>
          </p:cNvPr>
          <p:cNvSpPr/>
          <p:nvPr/>
        </p:nvSpPr>
        <p:spPr>
          <a:xfrm rot="6336034" flipV="1">
            <a:off x="8003150" y="37767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FE377525-D102-4D62-91B3-0726696B8062}"/>
              </a:ext>
            </a:extLst>
          </p:cNvPr>
          <p:cNvSpPr/>
          <p:nvPr/>
        </p:nvSpPr>
        <p:spPr>
          <a:xfrm rot="6336034" flipV="1">
            <a:off x="8130761" y="380072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B68A9711-6967-4F0E-8162-70087045E47A}"/>
              </a:ext>
            </a:extLst>
          </p:cNvPr>
          <p:cNvSpPr/>
          <p:nvPr/>
        </p:nvSpPr>
        <p:spPr>
          <a:xfrm rot="5400000" flipV="1">
            <a:off x="8522849" y="3818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6475DEA7-7588-4F07-B949-1A50A58BBB57}"/>
              </a:ext>
            </a:extLst>
          </p:cNvPr>
          <p:cNvSpPr/>
          <p:nvPr/>
        </p:nvSpPr>
        <p:spPr>
          <a:xfrm rot="5400000" flipV="1">
            <a:off x="8205630" y="385823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EFEF7463-C523-42B7-9EFF-1484C4AF2699}"/>
              </a:ext>
            </a:extLst>
          </p:cNvPr>
          <p:cNvSpPr/>
          <p:nvPr/>
        </p:nvSpPr>
        <p:spPr>
          <a:xfrm rot="5400000" flipV="1">
            <a:off x="8330095" y="388988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EF39C2DB-6821-4A97-B95F-977BC7887541}"/>
              </a:ext>
            </a:extLst>
          </p:cNvPr>
          <p:cNvSpPr/>
          <p:nvPr/>
        </p:nvSpPr>
        <p:spPr>
          <a:xfrm rot="5400000" flipV="1">
            <a:off x="7924537" y="37343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0BC972B-9A90-4A1A-9364-FFF3925EC8F3}"/>
              </a:ext>
            </a:extLst>
          </p:cNvPr>
          <p:cNvSpPr/>
          <p:nvPr/>
        </p:nvSpPr>
        <p:spPr>
          <a:xfrm rot="5400000" flipV="1">
            <a:off x="8049478" y="385058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DC2F339C-A481-4B84-B2E9-F08BB47E02EB}"/>
              </a:ext>
            </a:extLst>
          </p:cNvPr>
          <p:cNvSpPr/>
          <p:nvPr/>
        </p:nvSpPr>
        <p:spPr>
          <a:xfrm rot="5400000" flipV="1">
            <a:off x="7778249" y="37913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EDD73D96-6705-4B4B-B869-1004FDB26678}"/>
              </a:ext>
            </a:extLst>
          </p:cNvPr>
          <p:cNvSpPr/>
          <p:nvPr/>
        </p:nvSpPr>
        <p:spPr>
          <a:xfrm rot="6187649" flipV="1">
            <a:off x="7844869" y="377950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D6D8A205-E297-477D-9A93-C1F4297F43F6}"/>
              </a:ext>
            </a:extLst>
          </p:cNvPr>
          <p:cNvSpPr/>
          <p:nvPr/>
        </p:nvSpPr>
        <p:spPr>
          <a:xfrm rot="5400000" flipV="1">
            <a:off x="7671763" y="384631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E9AA7834-FF35-4609-8D3E-518DEAFFB206}"/>
              </a:ext>
            </a:extLst>
          </p:cNvPr>
          <p:cNvSpPr/>
          <p:nvPr/>
        </p:nvSpPr>
        <p:spPr>
          <a:xfrm rot="5769731" flipV="1">
            <a:off x="7630885" y="384931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98EE136F-56EA-4B89-B256-22D3C48DCEA3}"/>
              </a:ext>
            </a:extLst>
          </p:cNvPr>
          <p:cNvSpPr/>
          <p:nvPr/>
        </p:nvSpPr>
        <p:spPr>
          <a:xfrm rot="6336034" flipV="1">
            <a:off x="8769766" y="38454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ED4032-B626-4012-BD27-19B4B3346723}"/>
              </a:ext>
            </a:extLst>
          </p:cNvPr>
          <p:cNvSpPr/>
          <p:nvPr/>
        </p:nvSpPr>
        <p:spPr>
          <a:xfrm rot="4269486" flipV="1">
            <a:off x="8748265" y="380645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314D3AD5-B759-4E8B-A24A-1A0069C07D03}"/>
              </a:ext>
            </a:extLst>
          </p:cNvPr>
          <p:cNvSpPr/>
          <p:nvPr/>
        </p:nvSpPr>
        <p:spPr>
          <a:xfrm rot="4269486" flipV="1">
            <a:off x="8145649" y="382521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08A3ED8E-696D-4C26-BF6A-BA9CB5AE72CA}"/>
              </a:ext>
            </a:extLst>
          </p:cNvPr>
          <p:cNvSpPr/>
          <p:nvPr/>
        </p:nvSpPr>
        <p:spPr>
          <a:xfrm rot="4269486" flipV="1">
            <a:off x="7844561" y="3754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489F9140-4568-46DD-B492-31DC98BB033A}"/>
              </a:ext>
            </a:extLst>
          </p:cNvPr>
          <p:cNvSpPr/>
          <p:nvPr/>
        </p:nvSpPr>
        <p:spPr>
          <a:xfrm rot="4269486" flipV="1">
            <a:off x="8418141" y="3754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08FBE7F8-63D8-493D-AD19-E2F22796B9F4}"/>
              </a:ext>
            </a:extLst>
          </p:cNvPr>
          <p:cNvSpPr/>
          <p:nvPr/>
        </p:nvSpPr>
        <p:spPr>
          <a:xfrm rot="6336034" flipV="1">
            <a:off x="8270893" y="38062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B155BB32-AF32-4484-85B8-4C4CF6D3BD76}"/>
              </a:ext>
            </a:extLst>
          </p:cNvPr>
          <p:cNvSpPr/>
          <p:nvPr/>
        </p:nvSpPr>
        <p:spPr>
          <a:xfrm rot="5400000" flipV="1">
            <a:off x="8402915" y="378119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A50AF880-D5C4-40D8-B399-71583BAFF064}"/>
              </a:ext>
            </a:extLst>
          </p:cNvPr>
          <p:cNvSpPr/>
          <p:nvPr/>
        </p:nvSpPr>
        <p:spPr>
          <a:xfrm rot="5400000" flipV="1">
            <a:off x="8624372" y="385213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6A8BC0BB-22B8-4734-A100-12D565E7EC83}"/>
              </a:ext>
            </a:extLst>
          </p:cNvPr>
          <p:cNvSpPr/>
          <p:nvPr/>
        </p:nvSpPr>
        <p:spPr>
          <a:xfrm rot="5400000" flipV="1">
            <a:off x="8691291" y="38759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CB597F86-50FB-4330-A81B-FF7EDEDA7B5D}"/>
              </a:ext>
            </a:extLst>
          </p:cNvPr>
          <p:cNvSpPr/>
          <p:nvPr/>
        </p:nvSpPr>
        <p:spPr>
          <a:xfrm rot="6336034" flipV="1">
            <a:off x="8425494" y="38793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422C2A0E-E8D5-46EA-8694-BC5696BCA7C8}"/>
              </a:ext>
            </a:extLst>
          </p:cNvPr>
          <p:cNvSpPr/>
          <p:nvPr/>
        </p:nvSpPr>
        <p:spPr>
          <a:xfrm rot="6336034" flipV="1">
            <a:off x="8881160" y="382189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B39CADAE-E0BF-4932-8A0E-D38412629E1B}"/>
              </a:ext>
            </a:extLst>
          </p:cNvPr>
          <p:cNvSpPr/>
          <p:nvPr/>
        </p:nvSpPr>
        <p:spPr>
          <a:xfrm rot="5400000" flipV="1">
            <a:off x="8831349" y="376136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C233D9D-69AC-4BF2-BB85-F020C3006649}"/>
              </a:ext>
            </a:extLst>
          </p:cNvPr>
          <p:cNvSpPr/>
          <p:nvPr/>
        </p:nvSpPr>
        <p:spPr>
          <a:xfrm rot="5400000" flipV="1">
            <a:off x="8933555" y="388231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3039279C-8D55-4F41-96CB-63B77E02DABB}"/>
              </a:ext>
            </a:extLst>
          </p:cNvPr>
          <p:cNvSpPr/>
          <p:nvPr/>
        </p:nvSpPr>
        <p:spPr>
          <a:xfrm rot="4837432" flipV="1">
            <a:off x="9465048" y="377957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3A874B3A-CAE5-489B-B348-230A787A8B0A}"/>
              </a:ext>
            </a:extLst>
          </p:cNvPr>
          <p:cNvSpPr/>
          <p:nvPr/>
        </p:nvSpPr>
        <p:spPr>
          <a:xfrm rot="4837432" flipV="1">
            <a:off x="9273164" y="37771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59D3AB23-4456-4F80-BC14-1DBCF001FC72}"/>
              </a:ext>
            </a:extLst>
          </p:cNvPr>
          <p:cNvSpPr/>
          <p:nvPr/>
        </p:nvSpPr>
        <p:spPr>
          <a:xfrm rot="5400000" flipV="1">
            <a:off x="9213826" y="387834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C413E57E-F42D-404D-8044-8C990304A50F}"/>
              </a:ext>
            </a:extLst>
          </p:cNvPr>
          <p:cNvSpPr/>
          <p:nvPr/>
        </p:nvSpPr>
        <p:spPr>
          <a:xfrm rot="5400000" flipV="1">
            <a:off x="9330094" y="377580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 name="Rectangle 269">
            <a:extLst>
              <a:ext uri="{FF2B5EF4-FFF2-40B4-BE49-F238E27FC236}">
                <a16:creationId xmlns:a16="http://schemas.microsoft.com/office/drawing/2014/main" id="{E23E58C2-82A2-470C-968A-118916ACF561}"/>
              </a:ext>
            </a:extLst>
          </p:cNvPr>
          <p:cNvSpPr/>
          <p:nvPr/>
        </p:nvSpPr>
        <p:spPr>
          <a:xfrm rot="6336034" flipV="1">
            <a:off x="9476006" y="378831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Oval 272">
            <a:extLst>
              <a:ext uri="{FF2B5EF4-FFF2-40B4-BE49-F238E27FC236}">
                <a16:creationId xmlns:a16="http://schemas.microsoft.com/office/drawing/2014/main" id="{24F46691-476C-471F-A5C8-FC179041F6EA}"/>
              </a:ext>
            </a:extLst>
          </p:cNvPr>
          <p:cNvSpPr/>
          <p:nvPr/>
        </p:nvSpPr>
        <p:spPr>
          <a:xfrm>
            <a:off x="5647634" y="3514300"/>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ight Brace 107">
            <a:extLst>
              <a:ext uri="{FF2B5EF4-FFF2-40B4-BE49-F238E27FC236}">
                <a16:creationId xmlns:a16="http://schemas.microsoft.com/office/drawing/2014/main" id="{B8C2C138-FCF6-4404-85B8-2B1BAEE212F5}"/>
              </a:ext>
            </a:extLst>
          </p:cNvPr>
          <p:cNvSpPr/>
          <p:nvPr/>
        </p:nvSpPr>
        <p:spPr>
          <a:xfrm>
            <a:off x="9806235" y="3547756"/>
            <a:ext cx="76943" cy="552475"/>
          </a:xfrm>
          <a:prstGeom prst="rightBrace">
            <a:avLst>
              <a:gd name="adj1" fmla="val 0"/>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Calibri" panose="020F0502020204030204"/>
              <a:ea typeface="+mn-ea"/>
              <a:cs typeface="+mn-cs"/>
            </a:endParaRPr>
          </a:p>
        </p:txBody>
      </p:sp>
      <p:sp>
        <p:nvSpPr>
          <p:cNvPr id="107" name="Right Brace 106">
            <a:extLst>
              <a:ext uri="{FF2B5EF4-FFF2-40B4-BE49-F238E27FC236}">
                <a16:creationId xmlns:a16="http://schemas.microsoft.com/office/drawing/2014/main" id="{C85CDF9E-387A-4CD7-B78F-265BA6CD777B}"/>
              </a:ext>
            </a:extLst>
          </p:cNvPr>
          <p:cNvSpPr/>
          <p:nvPr/>
        </p:nvSpPr>
        <p:spPr>
          <a:xfrm>
            <a:off x="9696654" y="2333711"/>
            <a:ext cx="142239" cy="1766520"/>
          </a:xfrm>
          <a:prstGeom prst="rightBrace">
            <a:avLst>
              <a:gd name="adj1" fmla="val 0"/>
              <a:gd name="adj2" fmla="val 24119"/>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74" name="Straight Arrow Connector 273">
            <a:extLst>
              <a:ext uri="{FF2B5EF4-FFF2-40B4-BE49-F238E27FC236}">
                <a16:creationId xmlns:a16="http://schemas.microsoft.com/office/drawing/2014/main" id="{B3EEBC93-EAF9-4876-900E-C36601703469}"/>
              </a:ext>
            </a:extLst>
          </p:cNvPr>
          <p:cNvCxnSpPr>
            <a:cxnSpLocks/>
          </p:cNvCxnSpPr>
          <p:nvPr/>
        </p:nvCxnSpPr>
        <p:spPr>
          <a:xfrm>
            <a:off x="1435276" y="2333711"/>
            <a:ext cx="0" cy="10389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D6D09C68-4610-44E2-88C7-DE7CDA5145F3}"/>
              </a:ext>
            </a:extLst>
          </p:cNvPr>
          <p:cNvCxnSpPr>
            <a:cxnSpLocks/>
          </p:cNvCxnSpPr>
          <p:nvPr/>
        </p:nvCxnSpPr>
        <p:spPr>
          <a:xfrm>
            <a:off x="4677792" y="1652692"/>
            <a:ext cx="2844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72123DB8-D2B0-48E6-8268-D31E43826C3B}"/>
              </a:ext>
            </a:extLst>
          </p:cNvPr>
          <p:cNvCxnSpPr>
            <a:cxnSpLocks/>
          </p:cNvCxnSpPr>
          <p:nvPr/>
        </p:nvCxnSpPr>
        <p:spPr>
          <a:xfrm>
            <a:off x="4675790" y="1766992"/>
            <a:ext cx="126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4E86B1C8-321F-4B1C-8EFF-142A50E4C075}"/>
              </a:ext>
            </a:extLst>
          </p:cNvPr>
          <p:cNvCxnSpPr>
            <a:cxnSpLocks/>
          </p:cNvCxnSpPr>
          <p:nvPr/>
        </p:nvCxnSpPr>
        <p:spPr>
          <a:xfrm>
            <a:off x="1480979" y="2333711"/>
            <a:ext cx="0" cy="540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09A597B-081E-44AC-9D46-663B3094E007}"/>
              </a:ext>
            </a:extLst>
          </p:cNvPr>
          <p:cNvCxnSpPr>
            <a:cxnSpLocks/>
          </p:cNvCxnSpPr>
          <p:nvPr/>
        </p:nvCxnSpPr>
        <p:spPr>
          <a:xfrm>
            <a:off x="1543389" y="2333711"/>
            <a:ext cx="0" cy="828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F85E1716-7783-4000-AD38-A4E584518DD2}"/>
              </a:ext>
            </a:extLst>
          </p:cNvPr>
          <p:cNvSpPr/>
          <p:nvPr/>
        </p:nvSpPr>
        <p:spPr>
          <a:xfrm rot="1168662">
            <a:off x="1582891" y="1951512"/>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Oval 278">
            <a:extLst>
              <a:ext uri="{FF2B5EF4-FFF2-40B4-BE49-F238E27FC236}">
                <a16:creationId xmlns:a16="http://schemas.microsoft.com/office/drawing/2014/main" id="{EE161FBE-78C6-49AD-BB7B-2B3859BA8567}"/>
              </a:ext>
            </a:extLst>
          </p:cNvPr>
          <p:cNvSpPr/>
          <p:nvPr/>
        </p:nvSpPr>
        <p:spPr>
          <a:xfrm rot="19107697">
            <a:off x="2195073" y="1961048"/>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 name="Oval 279">
            <a:extLst>
              <a:ext uri="{FF2B5EF4-FFF2-40B4-BE49-F238E27FC236}">
                <a16:creationId xmlns:a16="http://schemas.microsoft.com/office/drawing/2014/main" id="{E5DA7E48-9A3A-4936-B180-709105DA2BB8}"/>
              </a:ext>
            </a:extLst>
          </p:cNvPr>
          <p:cNvSpPr/>
          <p:nvPr/>
        </p:nvSpPr>
        <p:spPr>
          <a:xfrm rot="21054563">
            <a:off x="2903544" y="2000577"/>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Oval 280">
            <a:extLst>
              <a:ext uri="{FF2B5EF4-FFF2-40B4-BE49-F238E27FC236}">
                <a16:creationId xmlns:a16="http://schemas.microsoft.com/office/drawing/2014/main" id="{672977BA-A6F1-4C8F-9CEA-655E29124BC6}"/>
              </a:ext>
            </a:extLst>
          </p:cNvPr>
          <p:cNvSpPr/>
          <p:nvPr/>
        </p:nvSpPr>
        <p:spPr>
          <a:xfrm rot="1940794">
            <a:off x="3638471" y="2103938"/>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 name="Oval 281">
            <a:extLst>
              <a:ext uri="{FF2B5EF4-FFF2-40B4-BE49-F238E27FC236}">
                <a16:creationId xmlns:a16="http://schemas.microsoft.com/office/drawing/2014/main" id="{8646E97C-3A46-4DF9-94F2-B069A16949C1}"/>
              </a:ext>
            </a:extLst>
          </p:cNvPr>
          <p:cNvSpPr/>
          <p:nvPr/>
        </p:nvSpPr>
        <p:spPr>
          <a:xfrm rot="4850493">
            <a:off x="4382012" y="2227884"/>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Oval 282">
            <a:extLst>
              <a:ext uri="{FF2B5EF4-FFF2-40B4-BE49-F238E27FC236}">
                <a16:creationId xmlns:a16="http://schemas.microsoft.com/office/drawing/2014/main" id="{224CB5CD-EA92-4FF1-ACAE-80CD6CA5CD96}"/>
              </a:ext>
            </a:extLst>
          </p:cNvPr>
          <p:cNvSpPr/>
          <p:nvPr/>
        </p:nvSpPr>
        <p:spPr>
          <a:xfrm rot="7311912">
            <a:off x="4998736" y="2463857"/>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 name="Oval 283">
            <a:extLst>
              <a:ext uri="{FF2B5EF4-FFF2-40B4-BE49-F238E27FC236}">
                <a16:creationId xmlns:a16="http://schemas.microsoft.com/office/drawing/2014/main" id="{3811AFF1-4ACE-479E-B95D-BE057A8A80A5}"/>
              </a:ext>
            </a:extLst>
          </p:cNvPr>
          <p:cNvSpPr/>
          <p:nvPr/>
        </p:nvSpPr>
        <p:spPr>
          <a:xfrm rot="9035195">
            <a:off x="5670493" y="2805237"/>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Oval 284">
            <a:extLst>
              <a:ext uri="{FF2B5EF4-FFF2-40B4-BE49-F238E27FC236}">
                <a16:creationId xmlns:a16="http://schemas.microsoft.com/office/drawing/2014/main" id="{858F6770-7B14-4600-814E-1431CED8F2F4}"/>
              </a:ext>
            </a:extLst>
          </p:cNvPr>
          <p:cNvSpPr/>
          <p:nvPr/>
        </p:nvSpPr>
        <p:spPr>
          <a:xfrm rot="11190339">
            <a:off x="6354132" y="3159373"/>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 name="Oval 285">
            <a:extLst>
              <a:ext uri="{FF2B5EF4-FFF2-40B4-BE49-F238E27FC236}">
                <a16:creationId xmlns:a16="http://schemas.microsoft.com/office/drawing/2014/main" id="{57E60B4D-3324-4B07-B7C6-BA469EE47487}"/>
              </a:ext>
            </a:extLst>
          </p:cNvPr>
          <p:cNvSpPr/>
          <p:nvPr/>
        </p:nvSpPr>
        <p:spPr>
          <a:xfrm rot="11993945">
            <a:off x="6979434" y="3534938"/>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Oval 286">
            <a:extLst>
              <a:ext uri="{FF2B5EF4-FFF2-40B4-BE49-F238E27FC236}">
                <a16:creationId xmlns:a16="http://schemas.microsoft.com/office/drawing/2014/main" id="{4984C753-33CD-4364-8B9C-3F00EB4E5339}"/>
              </a:ext>
            </a:extLst>
          </p:cNvPr>
          <p:cNvSpPr/>
          <p:nvPr/>
        </p:nvSpPr>
        <p:spPr>
          <a:xfrm rot="1168662">
            <a:off x="1560032" y="1960410"/>
            <a:ext cx="45719" cy="71038"/>
          </a:xfrm>
          <a:prstGeom prst="ellipse">
            <a:avLst/>
          </a:prstGeom>
          <a:solidFill>
            <a:srgbClr val="C1B39B"/>
          </a:solidFill>
          <a:ln>
            <a:solidFill>
              <a:srgbClr val="C1B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 name="Oval 287">
            <a:extLst>
              <a:ext uri="{FF2B5EF4-FFF2-40B4-BE49-F238E27FC236}">
                <a16:creationId xmlns:a16="http://schemas.microsoft.com/office/drawing/2014/main" id="{5AC76BC0-583A-40A3-B046-1CF58F351AEE}"/>
              </a:ext>
            </a:extLst>
          </p:cNvPr>
          <p:cNvSpPr/>
          <p:nvPr/>
        </p:nvSpPr>
        <p:spPr>
          <a:xfrm rot="3055773">
            <a:off x="2195073" y="2144538"/>
            <a:ext cx="45719" cy="71038"/>
          </a:xfrm>
          <a:prstGeom prst="ellipse">
            <a:avLst/>
          </a:prstGeom>
          <a:solidFill>
            <a:srgbClr val="C1B39B"/>
          </a:solidFill>
          <a:ln>
            <a:solidFill>
              <a:srgbClr val="C1B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Oval 288">
            <a:extLst>
              <a:ext uri="{FF2B5EF4-FFF2-40B4-BE49-F238E27FC236}">
                <a16:creationId xmlns:a16="http://schemas.microsoft.com/office/drawing/2014/main" id="{5D085A4F-CF73-45D5-BF66-288845E8413D}"/>
              </a:ext>
            </a:extLst>
          </p:cNvPr>
          <p:cNvSpPr/>
          <p:nvPr/>
        </p:nvSpPr>
        <p:spPr>
          <a:xfrm rot="6691641">
            <a:off x="2904301" y="2579561"/>
            <a:ext cx="45719" cy="71038"/>
          </a:xfrm>
          <a:prstGeom prst="ellipse">
            <a:avLst/>
          </a:prstGeom>
          <a:solidFill>
            <a:srgbClr val="C1B39B"/>
          </a:solidFill>
          <a:ln>
            <a:solidFill>
              <a:srgbClr val="C1B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Oval 289">
            <a:extLst>
              <a:ext uri="{FF2B5EF4-FFF2-40B4-BE49-F238E27FC236}">
                <a16:creationId xmlns:a16="http://schemas.microsoft.com/office/drawing/2014/main" id="{3BE212F4-DB15-4878-A683-0D5C28796BA3}"/>
              </a:ext>
            </a:extLst>
          </p:cNvPr>
          <p:cNvSpPr/>
          <p:nvPr/>
        </p:nvSpPr>
        <p:spPr>
          <a:xfrm rot="10229422">
            <a:off x="3615761" y="2939937"/>
            <a:ext cx="45719" cy="71038"/>
          </a:xfrm>
          <a:prstGeom prst="ellipse">
            <a:avLst/>
          </a:prstGeom>
          <a:solidFill>
            <a:srgbClr val="C1B39B"/>
          </a:solidFill>
          <a:ln>
            <a:solidFill>
              <a:srgbClr val="C1B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Oval 290">
            <a:extLst>
              <a:ext uri="{FF2B5EF4-FFF2-40B4-BE49-F238E27FC236}">
                <a16:creationId xmlns:a16="http://schemas.microsoft.com/office/drawing/2014/main" id="{1ECED6F2-3623-435C-BE5A-0C3209D5F24C}"/>
              </a:ext>
            </a:extLst>
          </p:cNvPr>
          <p:cNvSpPr/>
          <p:nvPr/>
        </p:nvSpPr>
        <p:spPr>
          <a:xfrm rot="14771721">
            <a:off x="4381891" y="3573987"/>
            <a:ext cx="45719" cy="71038"/>
          </a:xfrm>
          <a:prstGeom prst="ellipse">
            <a:avLst/>
          </a:prstGeom>
          <a:solidFill>
            <a:srgbClr val="C1B39B"/>
          </a:solidFill>
          <a:ln>
            <a:solidFill>
              <a:srgbClr val="C1B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TextBox 292">
            <a:extLst>
              <a:ext uri="{FF2B5EF4-FFF2-40B4-BE49-F238E27FC236}">
                <a16:creationId xmlns:a16="http://schemas.microsoft.com/office/drawing/2014/main" id="{F0A16902-49C9-4A1F-A9BF-A750332D4521}"/>
              </a:ext>
            </a:extLst>
          </p:cNvPr>
          <p:cNvSpPr txBox="1"/>
          <p:nvPr/>
        </p:nvSpPr>
        <p:spPr>
          <a:xfrm>
            <a:off x="351053" y="2259227"/>
            <a:ext cx="110011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Varying seed terminal velocities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latin typeface="Calibri" panose="020F0502020204030204"/>
              </a:rPr>
              <a:t>p</a:t>
            </a:r>
            <a:r>
              <a:rPr lang="en-GB" dirty="0">
                <a:latin typeface="Calibri" panose="020F0502020204030204"/>
              </a:rPr>
              <a:t>(</a:t>
            </a:r>
            <a:r>
              <a:rPr lang="en-GB" i="1" dirty="0">
                <a:latin typeface="Calibri" panose="020F0502020204030204"/>
              </a:rPr>
              <a:t>F</a:t>
            </a:r>
            <a:r>
              <a:rPr lang="en-GB" dirty="0">
                <a:latin typeface="Calibri" panose="020F0502020204030204"/>
              </a:rPr>
              <a:t>)</a:t>
            </a:r>
            <a:endParaRPr kumimoji="0" lang="en-GB" sz="1800" b="0" u="none" strike="noStrike" kern="1200" cap="none" spc="0" normalizeH="0" baseline="0" noProof="0" dirty="0">
              <a:ln>
                <a:noFill/>
              </a:ln>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96" name="TextBox 295">
                <a:extLst>
                  <a:ext uri="{FF2B5EF4-FFF2-40B4-BE49-F238E27FC236}">
                    <a16:creationId xmlns:a16="http://schemas.microsoft.com/office/drawing/2014/main" id="{833C5500-5A84-490D-8B9A-DC727DD6444F}"/>
                  </a:ext>
                </a:extLst>
              </p:cNvPr>
              <p:cNvSpPr txBox="1"/>
              <p:nvPr/>
            </p:nvSpPr>
            <p:spPr>
              <a:xfrm>
                <a:off x="3008844" y="4777864"/>
                <a:ext cx="6276653" cy="1918795"/>
              </a:xfrm>
              <a:prstGeom prst="rect">
                <a:avLst/>
              </a:prstGeom>
              <a:noFill/>
            </p:spPr>
            <p:txBody>
              <a:bodyPr wrap="square" rtlCol="0">
                <a:spAutoFit/>
              </a:bodyPr>
              <a:lstStyle/>
              <a:p>
                <a:pPr lvl="0" algn="ctr">
                  <a:defRPr/>
                </a:pPr>
                <a:r>
                  <a:rPr lang="en-GB" sz="4000" dirty="0">
                    <a:solidFill>
                      <a:schemeClr val="tx1"/>
                    </a:solidFill>
                  </a:rPr>
                  <a:t>Modified dispersal kernel</a:t>
                </a:r>
              </a:p>
              <a:p>
                <a:pPr lvl="0">
                  <a:defRPr/>
                </a:pPr>
                <a14:m>
                  <m:oMathPara xmlns:m="http://schemas.openxmlformats.org/officeDocument/2006/math">
                    <m:oMathParaPr>
                      <m:jc m:val="centerGroup"/>
                    </m:oMathParaPr>
                    <m:oMath xmlns:m="http://schemas.openxmlformats.org/officeDocument/2006/math">
                      <m:r>
                        <a:rPr lang="en-GB" sz="3000" i="1">
                          <a:solidFill>
                            <a:schemeClr val="tx1"/>
                          </a:solidFill>
                          <a:latin typeface="Cambria Math" panose="02040503050406030204" pitchFamily="18" charset="0"/>
                        </a:rPr>
                        <m:t>𝑘</m:t>
                      </m:r>
                      <m:d>
                        <m:dPr>
                          <m:ctrlPr>
                            <a:rPr lang="en-GB" sz="3000" i="1">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𝑟</m:t>
                          </m:r>
                        </m:e>
                      </m:d>
                      <m:r>
                        <a:rPr lang="en-GB" sz="3000" i="1">
                          <a:solidFill>
                            <a:schemeClr val="tx1"/>
                          </a:solidFill>
                          <a:latin typeface="Cambria Math" panose="02040503050406030204" pitchFamily="18" charset="0"/>
                        </a:rPr>
                        <m:t>=</m:t>
                      </m:r>
                      <m:nary>
                        <m:naryPr>
                          <m:chr m:val="∬"/>
                          <m:limLoc m:val="undOvr"/>
                          <m:subHide m:val="on"/>
                          <m:supHide m:val="on"/>
                          <m:ctrlPr>
                            <a:rPr lang="en-GB" sz="3000" i="1">
                              <a:solidFill>
                                <a:schemeClr val="tx1"/>
                              </a:solidFill>
                              <a:latin typeface="Cambria Math" panose="02040503050406030204" pitchFamily="18" charset="0"/>
                            </a:rPr>
                          </m:ctrlPr>
                        </m:naryPr>
                        <m:sub/>
                        <m:sup/>
                        <m:e>
                          <m:r>
                            <a:rPr lang="en-GB" sz="3000" i="1">
                              <a:solidFill>
                                <a:schemeClr val="tx1"/>
                              </a:solidFill>
                              <a:latin typeface="Cambria Math" panose="02040503050406030204" pitchFamily="18" charset="0"/>
                            </a:rPr>
                            <m:t>𝑝</m:t>
                          </m:r>
                          <m:d>
                            <m:dPr>
                              <m:ctrlPr>
                                <a:rPr lang="en-GB" sz="3000" i="1">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𝑟</m:t>
                              </m:r>
                            </m:e>
                          </m:d>
                          <m:r>
                            <a:rPr lang="en-GB" sz="3000" i="1">
                              <a:solidFill>
                                <a:schemeClr val="tx1"/>
                              </a:solidFill>
                              <a:latin typeface="Cambria Math" panose="02040503050406030204" pitchFamily="18" charset="0"/>
                            </a:rPr>
                            <m:t>𝑝</m:t>
                          </m:r>
                          <m:d>
                            <m:dPr>
                              <m:ctrlPr>
                                <a:rPr lang="en-GB" sz="3000" i="1">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𝑈</m:t>
                              </m:r>
                            </m:e>
                          </m:d>
                          <m:r>
                            <a:rPr lang="en-GB" sz="3000" i="1">
                              <a:solidFill>
                                <a:schemeClr val="tx1"/>
                              </a:solidFill>
                              <a:latin typeface="Cambria Math" panose="02040503050406030204" pitchFamily="18" charset="0"/>
                            </a:rPr>
                            <m:t>𝑝</m:t>
                          </m:r>
                          <m:d>
                            <m:dPr>
                              <m:ctrlPr>
                                <a:rPr lang="en-GB" sz="3000" i="1">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𝐹</m:t>
                              </m:r>
                            </m:e>
                          </m:d>
                          <m:r>
                            <a:rPr lang="en-GB" sz="3000" i="1">
                              <a:solidFill>
                                <a:schemeClr val="tx1"/>
                              </a:solidFill>
                              <a:latin typeface="Cambria Math" panose="02040503050406030204" pitchFamily="18" charset="0"/>
                            </a:rPr>
                            <m:t> </m:t>
                          </m:r>
                          <m:r>
                            <a:rPr lang="en-GB" sz="3000" i="1">
                              <a:solidFill>
                                <a:schemeClr val="tx1"/>
                              </a:solidFill>
                              <a:latin typeface="Cambria Math" panose="02040503050406030204" pitchFamily="18" charset="0"/>
                            </a:rPr>
                            <m:t>𝑑𝑈𝑑𝐹</m:t>
                          </m:r>
                        </m:e>
                      </m:nary>
                    </m:oMath>
                  </m:oMathPara>
                </a14:m>
                <a:endParaRPr lang="en-GB" sz="3000" dirty="0">
                  <a:solidFill>
                    <a:schemeClr val="tx1"/>
                  </a:solidFill>
                </a:endParaRPr>
              </a:p>
            </p:txBody>
          </p:sp>
        </mc:Choice>
        <mc:Fallback xmlns="">
          <p:sp>
            <p:nvSpPr>
              <p:cNvPr id="296" name="TextBox 295">
                <a:extLst>
                  <a:ext uri="{FF2B5EF4-FFF2-40B4-BE49-F238E27FC236}">
                    <a16:creationId xmlns:a16="http://schemas.microsoft.com/office/drawing/2014/main" id="{833C5500-5A84-490D-8B9A-DC727DD6444F}"/>
                  </a:ext>
                </a:extLst>
              </p:cNvPr>
              <p:cNvSpPr txBox="1">
                <a:spLocks noRot="1" noChangeAspect="1" noMove="1" noResize="1" noEditPoints="1" noAdjustHandles="1" noChangeArrowheads="1" noChangeShapeType="1" noTextEdit="1"/>
              </p:cNvSpPr>
              <p:nvPr/>
            </p:nvSpPr>
            <p:spPr>
              <a:xfrm>
                <a:off x="3008844" y="4777864"/>
                <a:ext cx="6276653" cy="1918795"/>
              </a:xfrm>
              <a:prstGeom prst="rect">
                <a:avLst/>
              </a:prstGeom>
              <a:blipFill>
                <a:blip r:embed="rId2"/>
                <a:stretch>
                  <a:fillRect t="-5714"/>
                </a:stretch>
              </a:blipFill>
            </p:spPr>
            <p:txBody>
              <a:bodyPr/>
              <a:lstStyle/>
              <a:p>
                <a:r>
                  <a:rPr lang="en-GB">
                    <a:noFill/>
                  </a:rPr>
                  <a:t> </a:t>
                </a:r>
              </a:p>
            </p:txBody>
          </p:sp>
        </mc:Fallback>
      </mc:AlternateContent>
      <p:sp>
        <p:nvSpPr>
          <p:cNvPr id="2" name="Rectangle 1">
            <a:extLst>
              <a:ext uri="{FF2B5EF4-FFF2-40B4-BE49-F238E27FC236}">
                <a16:creationId xmlns:a16="http://schemas.microsoft.com/office/drawing/2014/main" id="{C92F8149-9903-42D6-A205-BB2673C90980}"/>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B416DD2-239F-469C-B587-1022A79D61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9CA6E82A-A88D-4429-934D-88EC912110B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408A5E1-47FB-44D3-BE07-9D885F81DC99}"/>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3EF7F13-8374-4405-B7FE-CB41903BF48E}"/>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624A6A4-09B6-4831-BFD5-EC7B95A79E7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BFE8425-12FB-4DB0-8E6F-9BCB016DCF7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E94C42-014B-4D6D-970C-B599410BE030}"/>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01D785B-4DF6-43A3-A16F-233573698BCD}"/>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3499EAA-510E-4DED-A4CB-66D74BA078DF}"/>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ECD0262-C3D6-4975-9B2E-076EB9D4D878}"/>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8E03F1B-69C0-482B-95B9-887B6B1D7FB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5D29FE0-EAEB-429C-B8EC-A7C9D26AEC1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44E3C29-BBFB-46ED-8DBA-63385016AC8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9951063-D51C-447B-AB39-5CDF85A5E82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19C06E7-C015-4C5A-BC01-A5617C0D8268}"/>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6883078E-A85B-4BA9-BB51-64E9A71CCAF3}"/>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84D8EB2-C64E-4B5F-8A09-CE7E06ED6ED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6018E70-2203-4322-A76E-DBB7C91C5204}"/>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70D594C1-A6E9-4CA4-ABA0-BD376EF32A3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4D5002E2-13F6-4710-A3A3-56C75A25A0F1}"/>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 name="Rectangle 316">
            <a:extLst>
              <a:ext uri="{FF2B5EF4-FFF2-40B4-BE49-F238E27FC236}">
                <a16:creationId xmlns:a16="http://schemas.microsoft.com/office/drawing/2014/main" id="{5219911C-8C3F-4ACD-8B94-29C17DE9708A}"/>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Rectangle 318">
            <a:extLst>
              <a:ext uri="{FF2B5EF4-FFF2-40B4-BE49-F238E27FC236}">
                <a16:creationId xmlns:a16="http://schemas.microsoft.com/office/drawing/2014/main" id="{71592D55-9A14-4713-97F1-6CFC7AD312A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0247C6C-417F-4D94-8FBF-2718F5451347}"/>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Rectangle 321">
            <a:extLst>
              <a:ext uri="{FF2B5EF4-FFF2-40B4-BE49-F238E27FC236}">
                <a16:creationId xmlns:a16="http://schemas.microsoft.com/office/drawing/2014/main" id="{071D9D1E-4621-4DDD-BB5F-6353FE5C3553}"/>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4" name="Rectangle 323">
            <a:extLst>
              <a:ext uri="{FF2B5EF4-FFF2-40B4-BE49-F238E27FC236}">
                <a16:creationId xmlns:a16="http://schemas.microsoft.com/office/drawing/2014/main" id="{5C7D4932-15AC-408F-9101-327B82B5B97B}"/>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6" name="Rectangle 325">
            <a:extLst>
              <a:ext uri="{FF2B5EF4-FFF2-40B4-BE49-F238E27FC236}">
                <a16:creationId xmlns:a16="http://schemas.microsoft.com/office/drawing/2014/main" id="{E38D75F6-7099-46A2-8267-BA275865AFE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Rectangle 327">
            <a:extLst>
              <a:ext uri="{FF2B5EF4-FFF2-40B4-BE49-F238E27FC236}">
                <a16:creationId xmlns:a16="http://schemas.microsoft.com/office/drawing/2014/main" id="{D91969DA-0C2C-4988-A366-EC5A8B6080F0}"/>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Rectangle 329">
            <a:extLst>
              <a:ext uri="{FF2B5EF4-FFF2-40B4-BE49-F238E27FC236}">
                <a16:creationId xmlns:a16="http://schemas.microsoft.com/office/drawing/2014/main" id="{B15B3828-FB53-4375-A1B6-460C4059498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2" name="Rectangle 331">
            <a:extLst>
              <a:ext uri="{FF2B5EF4-FFF2-40B4-BE49-F238E27FC236}">
                <a16:creationId xmlns:a16="http://schemas.microsoft.com/office/drawing/2014/main" id="{6C5154FF-EF0B-4FD1-A2C1-F61EEAC1B15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4" name="Rectangle 333">
            <a:extLst>
              <a:ext uri="{FF2B5EF4-FFF2-40B4-BE49-F238E27FC236}">
                <a16:creationId xmlns:a16="http://schemas.microsoft.com/office/drawing/2014/main" id="{2EF91BFA-33DB-440C-BC6E-86F785FAD44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6" name="Rectangle 335">
            <a:extLst>
              <a:ext uri="{FF2B5EF4-FFF2-40B4-BE49-F238E27FC236}">
                <a16:creationId xmlns:a16="http://schemas.microsoft.com/office/drawing/2014/main" id="{BE8EEE12-4834-4D61-9E60-948A658457C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Rectangle 337">
            <a:extLst>
              <a:ext uri="{FF2B5EF4-FFF2-40B4-BE49-F238E27FC236}">
                <a16:creationId xmlns:a16="http://schemas.microsoft.com/office/drawing/2014/main" id="{5328E82A-BE76-4860-A75D-BE03E520A750}"/>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0" name="Rectangle 339">
            <a:extLst>
              <a:ext uri="{FF2B5EF4-FFF2-40B4-BE49-F238E27FC236}">
                <a16:creationId xmlns:a16="http://schemas.microsoft.com/office/drawing/2014/main" id="{B4794D15-AA32-45FF-BCEC-16DE70810E89}"/>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2" name="Rectangle 341">
            <a:extLst>
              <a:ext uri="{FF2B5EF4-FFF2-40B4-BE49-F238E27FC236}">
                <a16:creationId xmlns:a16="http://schemas.microsoft.com/office/drawing/2014/main" id="{713546EE-860B-47CE-91FF-2CD058040A7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Rectangle 343">
            <a:extLst>
              <a:ext uri="{FF2B5EF4-FFF2-40B4-BE49-F238E27FC236}">
                <a16:creationId xmlns:a16="http://schemas.microsoft.com/office/drawing/2014/main" id="{37D112DC-AEAE-4C07-A3A9-73DA8FB1B22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Rectangle 345">
            <a:extLst>
              <a:ext uri="{FF2B5EF4-FFF2-40B4-BE49-F238E27FC236}">
                <a16:creationId xmlns:a16="http://schemas.microsoft.com/office/drawing/2014/main" id="{6697DCBF-8E4F-4DB0-80AE-F4C2A0C344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FB5D3999-F1C3-464C-875D-A022B91A8F13}"/>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65F9C301-C2B9-446E-8B7A-4C250722499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Rectangle 210">
            <a:extLst>
              <a:ext uri="{FF2B5EF4-FFF2-40B4-BE49-F238E27FC236}">
                <a16:creationId xmlns:a16="http://schemas.microsoft.com/office/drawing/2014/main" id="{B4379276-626A-4275-9A4F-04602A2A73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B3A90399-37A4-4BAE-A2AD-EABEC3D11AB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C66AE064-C35E-4899-919C-65DB1B45B33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883B1E44-25B7-43F4-844E-3FCFC19A78D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9117E971-1C34-40D6-AEA3-F42C7D34BBCA}"/>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26E30534-1D81-4646-92D3-8FEA74D78D0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E6CBAAB4-EDBF-4202-A381-6D682A5FA0CF}"/>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B0989DC7-D970-4ABA-92F4-704D76BAE431}"/>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7057AA88-FCF9-44DD-873B-9BBFE398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91696A57-A3B6-4F21-A154-CB41D662196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270100FD-FC72-4D51-8E87-C87C80EED83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Rectangle 221">
            <a:extLst>
              <a:ext uri="{FF2B5EF4-FFF2-40B4-BE49-F238E27FC236}">
                <a16:creationId xmlns:a16="http://schemas.microsoft.com/office/drawing/2014/main" id="{E33E55AB-1C5F-4F17-B702-27AD701DCDBE}"/>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B9332E03-64D2-4DC8-ABA0-47E7FA419A1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723D8316-9831-45A8-8524-7111FFFB3C5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15CCAB02-00E4-4FC9-8470-AB80250FEE72}"/>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9" name="Rectangle 368">
            <a:extLst>
              <a:ext uri="{FF2B5EF4-FFF2-40B4-BE49-F238E27FC236}">
                <a16:creationId xmlns:a16="http://schemas.microsoft.com/office/drawing/2014/main" id="{C7B6C7B0-8A98-4ADD-9324-7B79A859A11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1" name="Rectangle 370">
            <a:extLst>
              <a:ext uri="{FF2B5EF4-FFF2-40B4-BE49-F238E27FC236}">
                <a16:creationId xmlns:a16="http://schemas.microsoft.com/office/drawing/2014/main" id="{46E62CCE-61D9-4F04-854B-D7D5C6F7EA5A}"/>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E4DC483B-BB08-4473-851C-22B3F66EA7C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6CF2E21-08B9-4F11-BA14-2D05F436A855}"/>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EF5E879-1A4D-4702-A774-EF795512FD21}"/>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696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769441"/>
          </a:xfrm>
          <a:prstGeom prst="rect">
            <a:avLst/>
          </a:prstGeom>
          <a:noFill/>
        </p:spPr>
        <p:txBody>
          <a:bodyPr wrap="square" rtlCol="0">
            <a:spAutoFit/>
          </a:bodyPr>
          <a:lstStyle/>
          <a:p>
            <a:r>
              <a:rPr lang="en-GB" sz="2200" i="1" dirty="0"/>
              <a:t>We’ve covered how to simulate wind dispersal, but what about warming?</a:t>
            </a:r>
            <a:endParaRPr lang="en-GB" sz="2200" dirty="0"/>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
        <p:nvSpPr>
          <p:cNvPr id="14" name="Rectangle 13">
            <a:extLst>
              <a:ext uri="{FF2B5EF4-FFF2-40B4-BE49-F238E27FC236}">
                <a16:creationId xmlns:a16="http://schemas.microsoft.com/office/drawing/2014/main" id="{14C9FA4C-D242-427F-A461-DF0E2565398B}"/>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0C92492-CD8D-4F09-A5A4-D424385D64EC}"/>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814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4832092"/>
          </a:xfrm>
          <a:prstGeom prst="rect">
            <a:avLst/>
          </a:prstGeom>
          <a:noFill/>
        </p:spPr>
        <p:txBody>
          <a:bodyPr wrap="square" rtlCol="0">
            <a:spAutoFit/>
          </a:bodyPr>
          <a:lstStyle/>
          <a:p>
            <a:r>
              <a:rPr lang="en-GB" sz="2200" i="1" dirty="0"/>
              <a:t>We’ve covered how to simulate wind dispersal, but what about warming?</a:t>
            </a:r>
          </a:p>
          <a:p>
            <a:endParaRPr lang="en-GB" sz="2200" dirty="0"/>
          </a:p>
          <a:p>
            <a:r>
              <a:rPr lang="en-GB" sz="2200" dirty="0"/>
              <a:t>For treatment blocks of </a:t>
            </a:r>
            <a:r>
              <a:rPr lang="en-GB" sz="2200" i="1" dirty="0"/>
              <a:t>C. nutans</a:t>
            </a:r>
            <a:r>
              <a:rPr lang="en-GB" sz="2200" dirty="0"/>
              <a:t> and </a:t>
            </a:r>
            <a:r>
              <a:rPr lang="en-GB" sz="2200" i="1" dirty="0"/>
              <a:t>C. </a:t>
            </a:r>
            <a:r>
              <a:rPr lang="en-GB" sz="2200" i="1" dirty="0" err="1"/>
              <a:t>acanthoides</a:t>
            </a:r>
            <a:r>
              <a:rPr lang="en-GB" sz="2200" dirty="0"/>
              <a:t>, half of the individuals in each block received a fibreglass open-top chamber.</a:t>
            </a:r>
          </a:p>
          <a:p>
            <a:endParaRPr lang="en-GB" sz="2200" dirty="0"/>
          </a:p>
          <a:p>
            <a:r>
              <a:rPr lang="en-GB" sz="2200" dirty="0"/>
              <a:t>These chambers simulate a 0.58 </a:t>
            </a:r>
            <a:r>
              <a:rPr lang="en-GB" sz="2200" dirty="0">
                <a:latin typeface="Calibri" panose="020F0502020204030204" pitchFamily="34" charset="0"/>
                <a:cs typeface="Calibri" panose="020F0502020204030204" pitchFamily="34" charset="0"/>
              </a:rPr>
              <a:t>°</a:t>
            </a:r>
            <a:r>
              <a:rPr lang="en-GB" sz="2200" dirty="0"/>
              <a:t>C average increase in ambient temperature, and do not affect soil moisture or snow depth (Zhang </a:t>
            </a:r>
            <a:r>
              <a:rPr lang="en-GB" sz="2200" i="1" dirty="0"/>
              <a:t>et al.</a:t>
            </a:r>
            <a:r>
              <a:rPr lang="en-GB" sz="2200" dirty="0"/>
              <a:t> 2011).</a:t>
            </a:r>
          </a:p>
          <a:p>
            <a:endParaRPr lang="en-GB" sz="2200" dirty="0"/>
          </a:p>
          <a:p>
            <a:r>
              <a:rPr lang="en-GB" sz="2200" dirty="0"/>
              <a:t>Chambers were places around the thistles in the autumn and remained for the duration of the experiment.</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
        <p:nvSpPr>
          <p:cNvPr id="14" name="Rectangle 13">
            <a:extLst>
              <a:ext uri="{FF2B5EF4-FFF2-40B4-BE49-F238E27FC236}">
                <a16:creationId xmlns:a16="http://schemas.microsoft.com/office/drawing/2014/main" id="{DF3DD4E5-E154-4925-A64B-A555C1EEB92A}"/>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A806656-E54B-4B42-A1E8-5A66562ED092}"/>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96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mean height and shifts dispersal kernels to the right.</a:t>
            </a:r>
            <a:endParaRPr lang="en-GB" sz="2200" i="1" dirty="0"/>
          </a:p>
        </p:txBody>
      </p:sp>
      <p:sp>
        <p:nvSpPr>
          <p:cNvPr id="16" name="TextBox 15">
            <a:extLst>
              <a:ext uri="{FF2B5EF4-FFF2-40B4-BE49-F238E27FC236}">
                <a16:creationId xmlns:a16="http://schemas.microsoft.com/office/drawing/2014/main" id="{BC399816-1F68-4F77-811B-F91D4B043A22}"/>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7" name="Rectangle 16">
            <a:extLst>
              <a:ext uri="{FF2B5EF4-FFF2-40B4-BE49-F238E27FC236}">
                <a16:creationId xmlns:a16="http://schemas.microsoft.com/office/drawing/2014/main" id="{2FD3205C-3540-4A35-8AE5-970EBD098787}"/>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0A293E1-A153-4AE4-8EC8-E623A03C8C7A}"/>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819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1785104"/>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mean height and shifts dispersal kernels to the right.</a:t>
            </a:r>
          </a:p>
          <a:p>
            <a:endParaRPr lang="en-GB" sz="2200" dirty="0"/>
          </a:p>
          <a:p>
            <a:r>
              <a:rPr lang="en-GB" sz="2200" i="1" dirty="0"/>
              <a:t>However…</a:t>
            </a:r>
          </a:p>
        </p:txBody>
      </p:sp>
      <p:sp>
        <p:nvSpPr>
          <p:cNvPr id="16" name="TextBox 15">
            <a:extLst>
              <a:ext uri="{FF2B5EF4-FFF2-40B4-BE49-F238E27FC236}">
                <a16:creationId xmlns:a16="http://schemas.microsoft.com/office/drawing/2014/main" id="{FE306DFD-E101-497C-B02E-D7D7CA6326CB}"/>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7" name="Rectangle 16">
            <a:extLst>
              <a:ext uri="{FF2B5EF4-FFF2-40B4-BE49-F238E27FC236}">
                <a16:creationId xmlns:a16="http://schemas.microsoft.com/office/drawing/2014/main" id="{323F6FE2-2BD6-45BE-97F2-71D87D726BA8}"/>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E42D179-4525-444A-AF98-751B28C04733}"/>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146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69" name="TextBox 68">
            <a:extLst>
              <a:ext uri="{FF2B5EF4-FFF2-40B4-BE49-F238E27FC236}">
                <a16:creationId xmlns:a16="http://schemas.microsoft.com/office/drawing/2014/main" id="{7C202AD0-2734-4634-B1EC-63180958DD93}"/>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4154984"/>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mean height and shifts dispersal kernels to the right.</a:t>
            </a:r>
          </a:p>
          <a:p>
            <a:endParaRPr lang="en-GB" sz="2200" dirty="0"/>
          </a:p>
          <a:p>
            <a:r>
              <a:rPr lang="en-GB" sz="2200" i="1" dirty="0"/>
              <a:t>However…</a:t>
            </a:r>
          </a:p>
          <a:p>
            <a:endParaRPr lang="en-GB" sz="2200" dirty="0"/>
          </a:p>
          <a:p>
            <a:r>
              <a:rPr lang="en-GB" sz="2200" dirty="0"/>
              <a:t>This is not as clear for </a:t>
            </a:r>
            <a:r>
              <a:rPr lang="en-GB" sz="2200" i="1" dirty="0"/>
              <a:t>C. </a:t>
            </a:r>
            <a:r>
              <a:rPr lang="en-GB" sz="2200" i="1" dirty="0" err="1"/>
              <a:t>acanthoides</a:t>
            </a:r>
            <a:r>
              <a:rPr lang="en-GB" sz="2200" i="1" dirty="0"/>
              <a:t>.</a:t>
            </a:r>
          </a:p>
          <a:p>
            <a:endParaRPr lang="en-GB" sz="2200" i="1" dirty="0"/>
          </a:p>
          <a:p>
            <a:r>
              <a:rPr lang="en-GB" sz="2200" dirty="0"/>
              <a:t>Also, previous studies have only considered seed release as a single point source at the maximum flower height; what about the other release heights?</a:t>
            </a:r>
          </a:p>
        </p:txBody>
      </p:sp>
      <p:sp>
        <p:nvSpPr>
          <p:cNvPr id="16" name="Rectangle 15">
            <a:extLst>
              <a:ext uri="{FF2B5EF4-FFF2-40B4-BE49-F238E27FC236}">
                <a16:creationId xmlns:a16="http://schemas.microsoft.com/office/drawing/2014/main" id="{35E2E842-FC92-4EE8-9FC3-E781C6134C95}"/>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6DB980-814A-4234-BEF1-07DFB7FD3BF2}"/>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784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0EB1B933-CF9E-42C4-A8BB-35F6D51E8BAA}"/>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49F4EB0-1774-4096-A993-5A2D69064B1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p:txBody>
      </p:sp>
      <p:cxnSp>
        <p:nvCxnSpPr>
          <p:cNvPr id="76" name="Straight Connector 75">
            <a:extLst>
              <a:ext uri="{FF2B5EF4-FFF2-40B4-BE49-F238E27FC236}">
                <a16:creationId xmlns:a16="http://schemas.microsoft.com/office/drawing/2014/main" id="{13E94608-D1A9-4EC2-866D-1E1D606931FB}"/>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7B23AD3-A6CA-4627-98AC-C9D55890A17D}"/>
              </a:ext>
            </a:extLst>
          </p:cNvPr>
          <p:cNvSpPr/>
          <p:nvPr/>
        </p:nvSpPr>
        <p:spPr>
          <a:xfrm>
            <a:off x="4808692"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C386990-821D-48AD-9E61-994BC3BFB276}"/>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287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p:sp>
        <p:nvSpPr>
          <p:cNvPr id="14" name="Rectangle 13">
            <a:extLst>
              <a:ext uri="{FF2B5EF4-FFF2-40B4-BE49-F238E27FC236}">
                <a16:creationId xmlns:a16="http://schemas.microsoft.com/office/drawing/2014/main" id="{7C7CAD2E-66E2-42A5-A68D-F22366A63DA1}"/>
              </a:ext>
            </a:extLst>
          </p:cNvPr>
          <p:cNvSpPr/>
          <p:nvPr/>
        </p:nvSpPr>
        <p:spPr>
          <a:xfrm>
            <a:off x="4808692"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7D86AFE-3317-479E-8C15-EE0BC7A1E065}"/>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9" name="Picture 2">
            <a:extLst>
              <a:ext uri="{FF2B5EF4-FFF2-40B4-BE49-F238E27FC236}">
                <a16:creationId xmlns:a16="http://schemas.microsoft.com/office/drawing/2014/main" id="{BE02E969-86D2-484F-B3D0-CE1BD224D590}"/>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EADDB439-4FD5-4832-B8C6-DDEE9A9BACD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1" name="Straight Connector 70">
            <a:extLst>
              <a:ext uri="{FF2B5EF4-FFF2-40B4-BE49-F238E27FC236}">
                <a16:creationId xmlns:a16="http://schemas.microsoft.com/office/drawing/2014/main" id="{F9BAC02F-A1F8-44B7-95B4-B425C6C79799}"/>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644E89-A0A1-4DD5-83CD-4B3261FB73C0}"/>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CA08A7-F048-4F64-BB14-822185A45B3A}"/>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774CD8C-4C78-46D5-A02D-1CF66F2639BA}"/>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85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F07A183-D50B-463F-A40E-FAB29AC70F3D}"/>
                  </a:ext>
                </a:extLst>
              </p:cNvPr>
              <p:cNvSpPr txBox="1"/>
              <p:nvPr/>
            </p:nvSpPr>
            <p:spPr>
              <a:xfrm>
                <a:off x="4629765" y="4981753"/>
                <a:ext cx="6276653" cy="1141851"/>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GB" sz="2600" i="1">
                          <a:solidFill>
                            <a:schemeClr val="tx1"/>
                          </a:solidFill>
                          <a:latin typeface="Cambria Math" panose="02040503050406030204" pitchFamily="18" charset="0"/>
                        </a:rPr>
                        <m:t>𝑘</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m:t>
                      </m:r>
                      <m:nary>
                        <m:naryPr>
                          <m:chr m:val="∬"/>
                          <m:limLoc m:val="undOvr"/>
                          <m:subHide m:val="on"/>
                          <m:supHide m:val="on"/>
                          <m:ctrlPr>
                            <a:rPr lang="en-GB" sz="2600" i="1">
                              <a:solidFill>
                                <a:schemeClr val="tx1"/>
                              </a:solidFill>
                              <a:latin typeface="Cambria Math" panose="02040503050406030204" pitchFamily="18" charset="0"/>
                            </a:rPr>
                          </m:ctrlPr>
                        </m:naryPr>
                        <m:sub/>
                        <m:sup/>
                        <m:e>
                          <m:r>
                            <a:rPr lang="en-GB" sz="2600" i="1">
                              <a:solidFill>
                                <a:schemeClr val="tx1"/>
                              </a:solidFill>
                              <a:latin typeface="Cambria Math" panose="02040503050406030204" pitchFamily="18" charset="0"/>
                            </a:rPr>
                            <m:t>𝑝</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𝑝</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𝑈</m:t>
                              </m:r>
                            </m:e>
                          </m:d>
                          <m:r>
                            <a:rPr lang="en-GB" sz="2600" i="1">
                              <a:solidFill>
                                <a:schemeClr val="tx1"/>
                              </a:solidFill>
                              <a:latin typeface="Cambria Math" panose="02040503050406030204" pitchFamily="18" charset="0"/>
                            </a:rPr>
                            <m:t>𝑝</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𝐹</m:t>
                              </m:r>
                            </m:e>
                          </m:d>
                          <m:r>
                            <a:rPr lang="en-GB" sz="2600" i="1">
                              <a:solidFill>
                                <a:schemeClr val="tx1"/>
                              </a:solidFill>
                              <a:latin typeface="Cambria Math" panose="02040503050406030204" pitchFamily="18" charset="0"/>
                            </a:rPr>
                            <m:t> </m:t>
                          </m:r>
                          <m:r>
                            <a:rPr lang="en-GB" sz="2600" i="1">
                              <a:solidFill>
                                <a:schemeClr val="tx1"/>
                              </a:solidFill>
                              <a:latin typeface="Cambria Math" panose="02040503050406030204" pitchFamily="18" charset="0"/>
                            </a:rPr>
                            <m:t>𝑑𝑈𝑑𝐹</m:t>
                          </m:r>
                        </m:e>
                      </m:nary>
                    </m:oMath>
                  </m:oMathPara>
                </a14:m>
                <a:endParaRPr lang="en-GB" sz="2600" dirty="0">
                  <a:solidFill>
                    <a:schemeClr val="tx1"/>
                  </a:solidFill>
                </a:endParaRPr>
              </a:p>
            </p:txBody>
          </p:sp>
        </mc:Choice>
        <mc:Fallback xmlns="">
          <p:sp>
            <p:nvSpPr>
              <p:cNvPr id="14" name="TextBox 13">
                <a:extLst>
                  <a:ext uri="{FF2B5EF4-FFF2-40B4-BE49-F238E27FC236}">
                    <a16:creationId xmlns:a16="http://schemas.microsoft.com/office/drawing/2014/main" id="{2F07A183-D50B-463F-A40E-FAB29AC70F3D}"/>
                  </a:ext>
                </a:extLst>
              </p:cNvPr>
              <p:cNvSpPr txBox="1">
                <a:spLocks noRot="1" noChangeAspect="1" noMove="1" noResize="1" noEditPoints="1" noAdjustHandles="1" noChangeArrowheads="1" noChangeShapeType="1" noTextEdit="1"/>
              </p:cNvSpPr>
              <p:nvPr/>
            </p:nvSpPr>
            <p:spPr>
              <a:xfrm>
                <a:off x="4629765" y="4981753"/>
                <a:ext cx="6276653" cy="1141851"/>
              </a:xfrm>
              <a:prstGeom prst="rect">
                <a:avLst/>
              </a:prstGeom>
              <a:blipFill>
                <a:blip r:embed="rId3"/>
                <a:stretch>
                  <a:fillRect/>
                </a:stretch>
              </a:blipFill>
            </p:spPr>
            <p:txBody>
              <a:bodyPr/>
              <a:lstStyle/>
              <a:p>
                <a:r>
                  <a:rPr lang="en-GB">
                    <a:noFill/>
                  </a:rPr>
                  <a:t> </a:t>
                </a:r>
              </a:p>
            </p:txBody>
          </p:sp>
        </mc:Fallback>
      </mc:AlternateContent>
      <p:sp>
        <p:nvSpPr>
          <p:cNvPr id="15" name="Rectangle 14">
            <a:extLst>
              <a:ext uri="{FF2B5EF4-FFF2-40B4-BE49-F238E27FC236}">
                <a16:creationId xmlns:a16="http://schemas.microsoft.com/office/drawing/2014/main" id="{1825377F-8BC6-442D-B2C9-52EE028CE0D6}"/>
              </a:ext>
            </a:extLst>
          </p:cNvPr>
          <p:cNvSpPr/>
          <p:nvPr/>
        </p:nvSpPr>
        <p:spPr>
          <a:xfrm>
            <a:off x="4808692"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978CDFE-1FE4-461D-9EE1-DE7B47641BB7}"/>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6" name="Picture 2">
            <a:extLst>
              <a:ext uri="{FF2B5EF4-FFF2-40B4-BE49-F238E27FC236}">
                <a16:creationId xmlns:a16="http://schemas.microsoft.com/office/drawing/2014/main" id="{A7B7EFA4-2BDD-4B19-A29D-620401202496}"/>
              </a:ext>
            </a:extLst>
          </p:cNvPr>
          <p:cNvPicPr>
            <a:picLocks noChangeArrowheads="1"/>
          </p:cNvPicPr>
          <p:nvPr/>
        </p:nvPicPr>
        <p:blipFill rotWithShape="1">
          <a:blip r:embed="rId4">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AA48BE85-7AFF-4E31-939C-43F3FADA2D77}"/>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68" name="Straight Connector 67">
            <a:extLst>
              <a:ext uri="{FF2B5EF4-FFF2-40B4-BE49-F238E27FC236}">
                <a16:creationId xmlns:a16="http://schemas.microsoft.com/office/drawing/2014/main" id="{6EF982E1-03EB-4F4F-8EEE-2FBAAB515168}"/>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80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B63DB-28BE-4DB6-B035-8A0D44380AB8}"/>
              </a:ext>
            </a:extLst>
          </p:cNvPr>
          <p:cNvSpPr txBox="1"/>
          <p:nvPr/>
        </p:nvSpPr>
        <p:spPr>
          <a:xfrm>
            <a:off x="1003750" y="5934204"/>
            <a:ext cx="6401436" cy="369332"/>
          </a:xfrm>
          <a:prstGeom prst="rect">
            <a:avLst/>
          </a:prstGeom>
          <a:noFill/>
        </p:spPr>
        <p:txBody>
          <a:bodyPr wrap="square" rtlCol="0">
            <a:spAutoFit/>
          </a:bodyPr>
          <a:lstStyle/>
          <a:p>
            <a:r>
              <a:rPr lang="en-GB" dirty="0"/>
              <a:t>Any movement of organisms that can possibly generate gene flow.</a:t>
            </a:r>
          </a:p>
        </p:txBody>
      </p:sp>
      <p:sp>
        <p:nvSpPr>
          <p:cNvPr id="14" name="TextBox 13">
            <a:extLst>
              <a:ext uri="{FF2B5EF4-FFF2-40B4-BE49-F238E27FC236}">
                <a16:creationId xmlns:a16="http://schemas.microsoft.com/office/drawing/2014/main" id="{1082E80A-6CBE-4102-AE68-835AC6D7C07A}"/>
              </a:ext>
            </a:extLst>
          </p:cNvPr>
          <p:cNvSpPr txBox="1"/>
          <p:nvPr/>
        </p:nvSpPr>
        <p:spPr>
          <a:xfrm>
            <a:off x="1003750" y="602265"/>
            <a:ext cx="6299200" cy="830997"/>
          </a:xfrm>
          <a:prstGeom prst="rect">
            <a:avLst/>
          </a:prstGeom>
          <a:noFill/>
        </p:spPr>
        <p:txBody>
          <a:bodyPr wrap="square" rtlCol="0">
            <a:spAutoFit/>
          </a:bodyPr>
          <a:lstStyle/>
          <a:p>
            <a:r>
              <a:rPr lang="en-GB" sz="4800" dirty="0"/>
              <a:t>What is dispersal?</a:t>
            </a:r>
          </a:p>
        </p:txBody>
      </p:sp>
      <p:pic>
        <p:nvPicPr>
          <p:cNvPr id="2050" name="Picture 2">
            <a:extLst>
              <a:ext uri="{FF2B5EF4-FFF2-40B4-BE49-F238E27FC236}">
                <a16:creationId xmlns:a16="http://schemas.microsoft.com/office/drawing/2014/main" id="{A10B9DAE-E854-4BCC-A64A-A238D8A0B0E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535" y="1679337"/>
            <a:ext cx="4071623" cy="3880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C142C6-81B8-4129-B0D7-3F8B9FBF7A63}"/>
              </a:ext>
            </a:extLst>
          </p:cNvPr>
          <p:cNvSpPr txBox="1"/>
          <p:nvPr/>
        </p:nvSpPr>
        <p:spPr>
          <a:xfrm>
            <a:off x="7076015" y="5360241"/>
            <a:ext cx="1696595"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3">
                  <a:extLst>
                    <a:ext uri="{A12FA001-AC4F-418D-AE19-62706E023703}">
                      <ahyp:hlinkClr xmlns:ahyp="http://schemas.microsoft.com/office/drawing/2018/hyperlinkcolor" val="tx"/>
                    </a:ext>
                  </a:extLst>
                </a:hlinkClick>
              </a:rPr>
              <a:t>Wikipedia</a:t>
            </a:r>
            <a:endParaRPr lang="en-GB" sz="700" dirty="0">
              <a:solidFill>
                <a:schemeClr val="bg1"/>
              </a:solidFill>
            </a:endParaRPr>
          </a:p>
        </p:txBody>
      </p:sp>
      <p:pic>
        <p:nvPicPr>
          <p:cNvPr id="1026" name="Picture 2" descr="Image result for wolf dispersal">
            <a:extLst>
              <a:ext uri="{FF2B5EF4-FFF2-40B4-BE49-F238E27FC236}">
                <a16:creationId xmlns:a16="http://schemas.microsoft.com/office/drawing/2014/main" id="{0F7054DF-4110-422C-A76C-211B199FD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97" r="12017"/>
          <a:stretch/>
        </p:blipFill>
        <p:spPr bwMode="auto">
          <a:xfrm>
            <a:off x="1110828" y="1679337"/>
            <a:ext cx="5615219" cy="388095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A3EBF09E-C868-441B-AFA0-192BB578F1AD}"/>
              </a:ext>
            </a:extLst>
          </p:cNvPr>
          <p:cNvSpPr txBox="1"/>
          <p:nvPr/>
        </p:nvSpPr>
        <p:spPr>
          <a:xfrm>
            <a:off x="5768541" y="5360241"/>
            <a:ext cx="1188519"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pbs.org</a:t>
            </a:r>
            <a:endParaRPr lang="en-GB" sz="700" dirty="0"/>
          </a:p>
        </p:txBody>
      </p:sp>
      <p:sp>
        <p:nvSpPr>
          <p:cNvPr id="3" name="Rectangle 2">
            <a:extLst>
              <a:ext uri="{FF2B5EF4-FFF2-40B4-BE49-F238E27FC236}">
                <a16:creationId xmlns:a16="http://schemas.microsoft.com/office/drawing/2014/main" id="{5BC85419-E07C-437A-9936-7F6B2467A6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B5C924F-7874-4D93-BDEC-9439AB86699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0E344657-6351-454B-82CF-2690BE410013}"/>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4BEEA8A-8FAD-4827-87C3-6F6EBDC0A28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4679890-5EFD-4D0A-B2E5-46A2F5CF039E}"/>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54C9FCC-EE6A-49AB-982C-99CC865465A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DE5FF57-7598-4A25-B2AA-FF1D78AF2615}"/>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2" name="Rectangle 2051">
            <a:extLst>
              <a:ext uri="{FF2B5EF4-FFF2-40B4-BE49-F238E27FC236}">
                <a16:creationId xmlns:a16="http://schemas.microsoft.com/office/drawing/2014/main" id="{7B74E71A-9853-49A5-A158-1B1CFEE2D6AD}"/>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Rectangle 2052">
            <a:extLst>
              <a:ext uri="{FF2B5EF4-FFF2-40B4-BE49-F238E27FC236}">
                <a16:creationId xmlns:a16="http://schemas.microsoft.com/office/drawing/2014/main" id="{8097C6E0-0CB9-4DD0-A8CA-E97431A94422}"/>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4" name="Rectangle 2053">
            <a:extLst>
              <a:ext uri="{FF2B5EF4-FFF2-40B4-BE49-F238E27FC236}">
                <a16:creationId xmlns:a16="http://schemas.microsoft.com/office/drawing/2014/main" id="{EC10B613-08B3-4CA8-B94B-0010BD0D4EB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5" name="Rectangle 2054">
            <a:extLst>
              <a:ext uri="{FF2B5EF4-FFF2-40B4-BE49-F238E27FC236}">
                <a16:creationId xmlns:a16="http://schemas.microsoft.com/office/drawing/2014/main" id="{CD031FBA-CB4A-4B56-BB45-49BA5BC030DE}"/>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6" name="Rectangle 2055">
            <a:extLst>
              <a:ext uri="{FF2B5EF4-FFF2-40B4-BE49-F238E27FC236}">
                <a16:creationId xmlns:a16="http://schemas.microsoft.com/office/drawing/2014/main" id="{DD09E50C-2FCE-4C9B-96A3-5DF15FFC373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7" name="Rectangle 2056">
            <a:extLst>
              <a:ext uri="{FF2B5EF4-FFF2-40B4-BE49-F238E27FC236}">
                <a16:creationId xmlns:a16="http://schemas.microsoft.com/office/drawing/2014/main" id="{8A7693C4-02E1-450E-A971-D199F7B93A2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8" name="Rectangle 2057">
            <a:extLst>
              <a:ext uri="{FF2B5EF4-FFF2-40B4-BE49-F238E27FC236}">
                <a16:creationId xmlns:a16="http://schemas.microsoft.com/office/drawing/2014/main" id="{E3AD23B8-9F2D-40EA-97EC-3215983CAFC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9" name="Rectangle 2058">
            <a:extLst>
              <a:ext uri="{FF2B5EF4-FFF2-40B4-BE49-F238E27FC236}">
                <a16:creationId xmlns:a16="http://schemas.microsoft.com/office/drawing/2014/main" id="{2770543F-2D84-4365-8918-C552CAF3F08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0" name="Rectangle 2059">
            <a:extLst>
              <a:ext uri="{FF2B5EF4-FFF2-40B4-BE49-F238E27FC236}">
                <a16:creationId xmlns:a16="http://schemas.microsoft.com/office/drawing/2014/main" id="{20E05434-98D1-4170-948B-7FA35033A3A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1" name="Rectangle 2060">
            <a:extLst>
              <a:ext uri="{FF2B5EF4-FFF2-40B4-BE49-F238E27FC236}">
                <a16:creationId xmlns:a16="http://schemas.microsoft.com/office/drawing/2014/main" id="{785226A7-7781-4080-8351-5D982B7300E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2" name="Rectangle 2061">
            <a:extLst>
              <a:ext uri="{FF2B5EF4-FFF2-40B4-BE49-F238E27FC236}">
                <a16:creationId xmlns:a16="http://schemas.microsoft.com/office/drawing/2014/main" id="{59E887F4-215F-4966-8B55-6004A60D9D4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3" name="Rectangle 2062">
            <a:extLst>
              <a:ext uri="{FF2B5EF4-FFF2-40B4-BE49-F238E27FC236}">
                <a16:creationId xmlns:a16="http://schemas.microsoft.com/office/drawing/2014/main" id="{168622A3-F410-4305-8388-A95B92F9E08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4" name="Rectangle 2063">
            <a:extLst>
              <a:ext uri="{FF2B5EF4-FFF2-40B4-BE49-F238E27FC236}">
                <a16:creationId xmlns:a16="http://schemas.microsoft.com/office/drawing/2014/main" id="{AA2DFA43-B345-4256-B3DD-67923E1D41C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5" name="Rectangle 2064">
            <a:extLst>
              <a:ext uri="{FF2B5EF4-FFF2-40B4-BE49-F238E27FC236}">
                <a16:creationId xmlns:a16="http://schemas.microsoft.com/office/drawing/2014/main" id="{D74EE3F8-6903-45A6-B896-0265B6AE591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6" name="Rectangle 2065">
            <a:extLst>
              <a:ext uri="{FF2B5EF4-FFF2-40B4-BE49-F238E27FC236}">
                <a16:creationId xmlns:a16="http://schemas.microsoft.com/office/drawing/2014/main" id="{8E1246F3-E385-4446-A361-0A303F4AB4B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7" name="Rectangle 2066">
            <a:extLst>
              <a:ext uri="{FF2B5EF4-FFF2-40B4-BE49-F238E27FC236}">
                <a16:creationId xmlns:a16="http://schemas.microsoft.com/office/drawing/2014/main" id="{ABF8EED4-2D89-4A94-A821-97C9307CA3F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8" name="Rectangle 2067">
            <a:extLst>
              <a:ext uri="{FF2B5EF4-FFF2-40B4-BE49-F238E27FC236}">
                <a16:creationId xmlns:a16="http://schemas.microsoft.com/office/drawing/2014/main" id="{FC891329-EBED-481E-A94D-E6217EA6E49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9" name="Rectangle 2068">
            <a:extLst>
              <a:ext uri="{FF2B5EF4-FFF2-40B4-BE49-F238E27FC236}">
                <a16:creationId xmlns:a16="http://schemas.microsoft.com/office/drawing/2014/main" id="{AC0BD4D1-16E1-4DF8-8CA4-30CB4F131A5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0" name="Rectangle 2069">
            <a:extLst>
              <a:ext uri="{FF2B5EF4-FFF2-40B4-BE49-F238E27FC236}">
                <a16:creationId xmlns:a16="http://schemas.microsoft.com/office/drawing/2014/main" id="{15C110A6-66AA-45F0-8A50-D4E82907873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1" name="Rectangle 2070">
            <a:extLst>
              <a:ext uri="{FF2B5EF4-FFF2-40B4-BE49-F238E27FC236}">
                <a16:creationId xmlns:a16="http://schemas.microsoft.com/office/drawing/2014/main" id="{B3580A3A-96E8-48D5-A8E7-5FA39BC6269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2" name="Rectangle 2071">
            <a:extLst>
              <a:ext uri="{FF2B5EF4-FFF2-40B4-BE49-F238E27FC236}">
                <a16:creationId xmlns:a16="http://schemas.microsoft.com/office/drawing/2014/main" id="{D965C8E5-4399-40A3-90C1-D7BFF572E7C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3" name="Rectangle 2072">
            <a:extLst>
              <a:ext uri="{FF2B5EF4-FFF2-40B4-BE49-F238E27FC236}">
                <a16:creationId xmlns:a16="http://schemas.microsoft.com/office/drawing/2014/main" id="{4CFE27CF-C0E1-47BA-9AD4-9676FCEAFB3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4" name="Rectangle 2073">
            <a:extLst>
              <a:ext uri="{FF2B5EF4-FFF2-40B4-BE49-F238E27FC236}">
                <a16:creationId xmlns:a16="http://schemas.microsoft.com/office/drawing/2014/main" id="{86A7E7FA-9594-481F-8B1C-E220AD9C52A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5" name="Rectangle 2074">
            <a:extLst>
              <a:ext uri="{FF2B5EF4-FFF2-40B4-BE49-F238E27FC236}">
                <a16:creationId xmlns:a16="http://schemas.microsoft.com/office/drawing/2014/main" id="{EB8A1BEA-7AB8-4F6B-AC2C-BF04081DD8A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6" name="Rectangle 2075">
            <a:extLst>
              <a:ext uri="{FF2B5EF4-FFF2-40B4-BE49-F238E27FC236}">
                <a16:creationId xmlns:a16="http://schemas.microsoft.com/office/drawing/2014/main" id="{5BE032A3-9D4E-4B0D-9B10-C2EDC5D0455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7" name="Rectangle 2076">
            <a:extLst>
              <a:ext uri="{FF2B5EF4-FFF2-40B4-BE49-F238E27FC236}">
                <a16:creationId xmlns:a16="http://schemas.microsoft.com/office/drawing/2014/main" id="{6F37A8BE-912D-4B5F-BA03-B566841BC0D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8" name="Rectangle 2077">
            <a:extLst>
              <a:ext uri="{FF2B5EF4-FFF2-40B4-BE49-F238E27FC236}">
                <a16:creationId xmlns:a16="http://schemas.microsoft.com/office/drawing/2014/main" id="{1B1BD588-D033-4497-8208-F71B2234864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9" name="Rectangle 2078">
            <a:extLst>
              <a:ext uri="{FF2B5EF4-FFF2-40B4-BE49-F238E27FC236}">
                <a16:creationId xmlns:a16="http://schemas.microsoft.com/office/drawing/2014/main" id="{74BD54B9-15B7-4456-B6A8-244E145E0FD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ACE31F9-93C4-4F33-8910-A893E8BE3D7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6DD69656-3FA7-4F40-964E-0C554C13958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79C3CE7-7705-443F-9FDF-0ED5507D6CF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11F95658-2E87-4BFF-80D9-65DC11FEE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688FBFD7-1700-4D71-91EE-6AC56F7FAAC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ED7889E-CD0F-4AF2-B673-8F5F2CBDC59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46547B98-49F0-4FB4-A225-F3D19E66615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486352DD-F82A-40BD-946D-CF56B96A3E4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9ADE69C-ED5F-4C1F-9D64-F9D10A8830EF}"/>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2AE66C4-8FD2-433F-9756-052050D4CE2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05A75002-5827-49E3-B2B4-D9F966BABEB3}"/>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C521892A-1104-46F5-A45B-9E332F38C19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1A08A541-61EE-4E8F-A2B0-F1386C42DC7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4D4C980F-E127-4A09-8EBE-23433FB6DAA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48B7B2EC-C687-4A8A-9D01-7BC4472F8023}"/>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723C0D0A-99A7-44F3-8CBB-495B57FD5B9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7393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F07A183-D50B-463F-A40E-FAB29AC70F3D}"/>
                  </a:ext>
                </a:extLst>
              </p:cNvPr>
              <p:cNvSpPr txBox="1"/>
              <p:nvPr/>
            </p:nvSpPr>
            <p:spPr>
              <a:xfrm>
                <a:off x="4863355" y="4981753"/>
                <a:ext cx="7069802" cy="1141851"/>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GB" sz="2600" i="1" smtClean="0">
                          <a:solidFill>
                            <a:schemeClr val="tx1"/>
                          </a:solidFill>
                          <a:latin typeface="Cambria Math" panose="02040503050406030204" pitchFamily="18" charset="0"/>
                        </a:rPr>
                        <m:t>𝑘</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m:t>
                      </m:r>
                      <m:nary>
                        <m:naryPr>
                          <m:chr m:val="∭"/>
                          <m:limLoc m:val="undOvr"/>
                          <m:subHide m:val="on"/>
                          <m:supHide m:val="on"/>
                          <m:ctrlPr>
                            <a:rPr lang="en-GB" sz="2600" i="1" smtClean="0">
                              <a:solidFill>
                                <a:schemeClr val="tx1"/>
                              </a:solidFill>
                              <a:latin typeface="Cambria Math" panose="02040503050406030204" pitchFamily="18" charset="0"/>
                            </a:rPr>
                          </m:ctrlPr>
                        </m:naryPr>
                        <m:sub/>
                        <m:sup/>
                        <m:e>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𝑟</m:t>
                              </m:r>
                            </m:e>
                          </m:d>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𝑈</m:t>
                              </m:r>
                            </m:e>
                          </m:d>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𝐹</m:t>
                              </m:r>
                            </m:e>
                          </m:d>
                          <m:r>
                            <a:rPr lang="en-GB" sz="2600" i="1">
                              <a:latin typeface="Cambria Math" panose="02040503050406030204" pitchFamily="18" charset="0"/>
                            </a:rPr>
                            <m:t>𝑝</m:t>
                          </m:r>
                          <m:r>
                            <a:rPr lang="en-GB" sz="2600" i="1">
                              <a:latin typeface="Cambria Math" panose="02040503050406030204" pitchFamily="18" charset="0"/>
                            </a:rPr>
                            <m:t>(</m:t>
                          </m:r>
                          <m:r>
                            <a:rPr lang="en-GB" sz="2600" i="1">
                              <a:latin typeface="Cambria Math" panose="02040503050406030204" pitchFamily="18" charset="0"/>
                            </a:rPr>
                            <m:t>𝐻</m:t>
                          </m:r>
                          <m:r>
                            <a:rPr lang="en-GB" sz="2600" i="1">
                              <a:latin typeface="Cambria Math" panose="02040503050406030204" pitchFamily="18" charset="0"/>
                            </a:rPr>
                            <m:t>) </m:t>
                          </m:r>
                          <m:r>
                            <a:rPr lang="en-GB" sz="2600" i="1">
                              <a:latin typeface="Cambria Math" panose="02040503050406030204" pitchFamily="18" charset="0"/>
                            </a:rPr>
                            <m:t>𝑑𝑈𝑑𝐹𝑑𝐻</m:t>
                          </m:r>
                        </m:e>
                      </m:nary>
                    </m:oMath>
                  </m:oMathPara>
                </a14:m>
                <a:endParaRPr lang="en-GB" sz="2600" dirty="0">
                  <a:solidFill>
                    <a:schemeClr val="tx1"/>
                  </a:solidFill>
                </a:endParaRPr>
              </a:p>
            </p:txBody>
          </p:sp>
        </mc:Choice>
        <mc:Fallback xmlns="">
          <p:sp>
            <p:nvSpPr>
              <p:cNvPr id="14" name="TextBox 13">
                <a:extLst>
                  <a:ext uri="{FF2B5EF4-FFF2-40B4-BE49-F238E27FC236}">
                    <a16:creationId xmlns:a16="http://schemas.microsoft.com/office/drawing/2014/main" id="{2F07A183-D50B-463F-A40E-FAB29AC70F3D}"/>
                  </a:ext>
                </a:extLst>
              </p:cNvPr>
              <p:cNvSpPr txBox="1">
                <a:spLocks noRot="1" noChangeAspect="1" noMove="1" noResize="1" noEditPoints="1" noAdjustHandles="1" noChangeArrowheads="1" noChangeShapeType="1" noTextEdit="1"/>
              </p:cNvSpPr>
              <p:nvPr/>
            </p:nvSpPr>
            <p:spPr>
              <a:xfrm>
                <a:off x="4863355" y="4981753"/>
                <a:ext cx="7069802" cy="1141851"/>
              </a:xfrm>
              <a:prstGeom prst="rect">
                <a:avLst/>
              </a:prstGeom>
              <a:blipFill>
                <a:blip r:embed="rId3"/>
                <a:stretch>
                  <a:fillRect/>
                </a:stretch>
              </a:blipFill>
            </p:spPr>
            <p:txBody>
              <a:bodyPr/>
              <a:lstStyle/>
              <a:p>
                <a:r>
                  <a:rPr lang="en-GB">
                    <a:noFill/>
                  </a:rPr>
                  <a:t> </a:t>
                </a:r>
              </a:p>
            </p:txBody>
          </p:sp>
        </mc:Fallback>
      </mc:AlternateContent>
      <p:sp>
        <p:nvSpPr>
          <p:cNvPr id="15" name="Rectangle 14">
            <a:extLst>
              <a:ext uri="{FF2B5EF4-FFF2-40B4-BE49-F238E27FC236}">
                <a16:creationId xmlns:a16="http://schemas.microsoft.com/office/drawing/2014/main" id="{457A4AB3-EEEF-4420-8CDB-5AA1FE37A98B}"/>
              </a:ext>
            </a:extLst>
          </p:cNvPr>
          <p:cNvSpPr/>
          <p:nvPr/>
        </p:nvSpPr>
        <p:spPr>
          <a:xfrm>
            <a:off x="4808692"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F8596E5-FA6E-41D8-9088-5B97F223BF61}"/>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Picture 2">
            <a:extLst>
              <a:ext uri="{FF2B5EF4-FFF2-40B4-BE49-F238E27FC236}">
                <a16:creationId xmlns:a16="http://schemas.microsoft.com/office/drawing/2014/main" id="{7A98ADA1-978A-4777-8911-A3A17C62BAB2}"/>
              </a:ext>
            </a:extLst>
          </p:cNvPr>
          <p:cNvPicPr>
            <a:picLocks noChangeArrowheads="1"/>
          </p:cNvPicPr>
          <p:nvPr/>
        </p:nvPicPr>
        <p:blipFill rotWithShape="1">
          <a:blip r:embed="rId4">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3DD4B8B-881B-477E-BEFE-77154ED4796F}"/>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2" name="Straight Connector 71">
            <a:extLst>
              <a:ext uri="{FF2B5EF4-FFF2-40B4-BE49-F238E27FC236}">
                <a16:creationId xmlns:a16="http://schemas.microsoft.com/office/drawing/2014/main" id="{9E12F039-41F2-4FBF-973D-E22F0904BA3C}"/>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4C33BD-A989-4D9E-96A2-F0595CDDAA45}"/>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8BC970-49BC-44FD-87B6-719D75245D08}"/>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573BE2-4B0C-44B2-A3DD-2EEB962D5856}"/>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648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TextBox 170">
            <a:extLst>
              <a:ext uri="{FF2B5EF4-FFF2-40B4-BE49-F238E27FC236}">
                <a16:creationId xmlns:a16="http://schemas.microsoft.com/office/drawing/2014/main" id="{C3D32DEA-C5B1-411C-A2FA-CB3A8312CA22}"/>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 name="Rectangle 3">
            <a:extLst>
              <a:ext uri="{FF2B5EF4-FFF2-40B4-BE49-F238E27FC236}">
                <a16:creationId xmlns:a16="http://schemas.microsoft.com/office/drawing/2014/main" id="{F23D50E9-F080-4592-9DF6-5A90854157C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1B771F-601B-4662-AEFC-026EE1BC0E6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1D1D6ADF-6B1B-4C08-A5FF-B3E66368A34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70EEE3E-1280-488D-B705-8E688E03299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75B984-5772-4300-9354-DCEEB4E8EDF0}"/>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320E72E-38A1-4A23-8681-4D23045BE8E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59D7566-48A4-478A-9AA9-E899A1E599A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08C0BD8-6EF4-4053-A2BD-25B249F803FB}"/>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9442C95-DF01-4DE5-B110-52802E6ECBBC}"/>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ACE417-1134-4DE9-8BE6-83F367847082}"/>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718588E-6777-4B47-B01E-ACB31E8B0740}"/>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9C4942C-CF6D-471E-AE06-DC7596D139BD}"/>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CEA1B6-FF09-4C93-9AF1-2C30AF4EBC79}"/>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E302E47-33D2-4E99-B280-BC811B8F4CD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6668479-368F-4811-9800-D1AC2B38A20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0DE8EDF-6E28-494E-AE60-E3299F8BE47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329F903-4569-4891-83FF-86E348070D5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E2E7E8C-0B24-416D-979F-A7D8F92C659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CC68BE-C23E-47EE-82ED-2237F96D51B4}"/>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F9EBE64-03AD-4A20-A8B5-4362AD75D3D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E3C21F9-FD5F-4C45-8A09-FC93E025BC9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16DBA8E-4A7F-44AF-A3CF-36DE47165BFC}"/>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B25799CA-3A07-46A8-A57C-3A2EE14619C8}"/>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B5D9D2C-8551-4F24-9B13-DFCF9F3709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20E91EF-D27A-4661-AB7C-83A46B2B72F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FDA10F0-87B1-4337-A5D6-0BD4D80B77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AFB64713-EC6A-43C2-B5D1-C8A1ECA3AE93}"/>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F143075-6BF8-45E0-B321-35BCA5D870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FABC648-41BB-4E51-9014-A4D6F275EB0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B473775-CAB0-4209-93CB-F515BEAD4B3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62DCC0-0928-4D2D-A8B1-8EEE6D9BC86A}"/>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2F15FB6-06E5-4B73-A5DB-962DD9A59F6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39D2ABF-4D77-4203-BDFD-064A0673752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609EF51-5157-497C-80FB-87070C044E3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B2C3784-B3F4-4C92-BD50-6B36219AC024}"/>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E99A96A-AE78-494D-9696-84EA9CE90D8B}"/>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951CF5C-D7B3-4FBE-AC50-5015DC3274A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34C690BD-74B0-4C35-B0F6-FFC3BF1B644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16F542A-AA45-4315-BD48-CDFD7DDBA023}"/>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5296ECF0-439F-4B8D-9760-A692279ABAE4}"/>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4D9DDD-EF90-45BD-A240-98FBF088824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98D8D5DF-62FD-410A-A246-1197227DC2D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40312EF-B337-4D20-BBBF-0AB34A78EC8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B44A837-B6A2-45C0-9C42-AD22E87184D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563CB92F-AD7C-42A3-B7A9-CF8F579BAC3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85600C2-7424-44B7-815F-122F8C99296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1A443393-4C29-4A78-86D7-243387888A5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D59C3EF-9FA6-4FD6-BB57-64D9B53B78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40FD2DD-DAC4-485A-BF0A-BBF63C6FAF7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F51661EC-4002-4788-853D-84030CDDE32A}"/>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FC0E0FB-31AE-4894-9265-80216AA3073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D8A1576-753F-4B9A-898F-2A181F558B8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66F0970B-F19B-4132-898A-56C444DA8B08}"/>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FF4C6A2-BE10-4226-982B-EEB1A7E9EBD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5F97798-790D-48C2-873A-C4CE98C8891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894B2F34-9316-4A2F-B6EF-33287AEB8F07}"/>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416AA45B-18B2-48D8-B342-A9123BEEF8C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1F4EBE69-2735-4226-8502-FBFBE501198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
        <p:nvSpPr>
          <p:cNvPr id="2" name="Rectangle 1">
            <a:extLst>
              <a:ext uri="{FF2B5EF4-FFF2-40B4-BE49-F238E27FC236}">
                <a16:creationId xmlns:a16="http://schemas.microsoft.com/office/drawing/2014/main" id="{923EF576-D538-40ED-9393-6453CF465291}"/>
              </a:ext>
            </a:extLst>
          </p:cNvPr>
          <p:cNvSpPr/>
          <p:nvPr/>
        </p:nvSpPr>
        <p:spPr>
          <a:xfrm>
            <a:off x="4808692"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E650E9C-8CB0-4041-AD91-C1F0D9B6AB65}"/>
              </a:ext>
            </a:extLst>
          </p:cNvPr>
          <p:cNvSpPr/>
          <p:nvPr/>
        </p:nvSpPr>
        <p:spPr>
          <a:xfrm>
            <a:off x="5003159"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488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8C26226-7457-43B0-B34D-026DF988644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44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2C66948-4219-43B2-8D72-176596C99936}"/>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A7F1CA6-0C82-4E28-9BFF-507104CFB5E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0" name="Rectangle 59">
            <a:extLst>
              <a:ext uri="{FF2B5EF4-FFF2-40B4-BE49-F238E27FC236}">
                <a16:creationId xmlns:a16="http://schemas.microsoft.com/office/drawing/2014/main" id="{D77B4FEE-B301-4846-8DFD-1BB90855386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32D1D59A-29D5-4DD6-98DA-FB2D23B6FD4A}"/>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87F6AFA-F0ED-49BE-9313-4C8EF7EA465B}"/>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2308E1F-A70E-4676-9992-76F3E88D754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01D842E-52B3-404F-A65C-6B8C2CBC9C23}"/>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CD593858-4852-4062-9BE5-B0DD2D9508B5}"/>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83E3B1B1-AE0D-4FFD-AC9E-B2D0FEC39ED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EFD1B73-5F04-4FD4-A35B-020F8D9D838A}"/>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DCFE32F5-E1E1-4F49-B490-04940C3D4B9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D09902F-C0A5-4A39-B30E-60393171555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E65B46D4-81D3-423F-873E-233CDE673CE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3F3C3EE-6E1B-43B5-A43E-87C90FEDC74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3EF93B0F-1C20-4226-8D6D-E7964C4EC6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EF3D04A-CFF3-4C1B-9075-ABB2CBE46F8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55BDE7E1-09DF-4DFB-9082-C6C1F28B241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108AD25D-1D2B-4FC3-89C6-A43530EE66F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1380C571-9E1A-4A14-88C3-0653C70EE89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6DDD6EE9-F5B1-483E-9E94-507166D60C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E9498620-54D8-4B83-A57F-370193157C6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E81786B3-D2DD-4FA3-8E9D-AA974F975B6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C833CDC1-0D5C-4115-B95F-B639373E188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BF77A37-CF4D-410E-A135-C9BDD0678E8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969D7CF9-0EE3-4316-830C-F6BA832D211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96A51025-AEFC-400C-A514-D186DDE7D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B14A533D-B4C2-4FB0-98BE-8AD5049F4D2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E8098B87-9674-43B4-B479-AEC0117AA7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12BA6F79-2CAC-4AC4-8D09-8AF0682C85B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044E2595-97CE-480E-956A-B458D09E002B}"/>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23EA19C0-824E-458C-81D5-AE118D687E4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FB916F47-A772-458D-888A-F671B21AFE8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91B52C02-2363-40B3-BFB8-0A7D8E67341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977E9964-4CE9-4412-AE4F-F77E021F944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Rectangle 221">
            <a:extLst>
              <a:ext uri="{FF2B5EF4-FFF2-40B4-BE49-F238E27FC236}">
                <a16:creationId xmlns:a16="http://schemas.microsoft.com/office/drawing/2014/main" id="{9F644ABE-36CB-4E8E-98F5-0BE569C0BF1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CE212F2-DAEB-45F6-A28F-6A9F1EDF81A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33E27545-542A-4288-A587-76B4071C8A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A870EC9F-577D-4D0D-B0E7-8030F200B63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052BC5A1-6F92-4C00-8829-3855BFA90CC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DD72FCC4-425F-4F5E-BA82-79F84DC5FAAA}"/>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6248C854-6040-4B42-8DC7-663D88BB9B4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56FB6607-EBF4-4456-9825-209FBD0F2FC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8EBD1FE1-60B3-4E9B-878E-4ECD34055ED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A8E9DB33-6790-4D3A-96A1-067C68FE158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F3AA9F2F-5216-49EE-AB83-8F4FB71A4401}"/>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5CE982C1-BE35-4418-B660-84ABBA4AF9A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57AFAFAB-043D-4BBB-938C-B7AA83898EB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370F8668-F59D-432C-959E-C7FA007A66A3}"/>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8E25A1E3-D761-4049-9D38-88A339925C79}"/>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1DA0D1-F6AC-42BD-A0F5-25FAD36733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860C6F88-5446-47D9-8609-FC1AC1B838F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8379D430-4B9E-41A8-B5A2-E76F869A6AF0}"/>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8EDB4E83-6DF1-4B93-A5A8-6B82C165091C}"/>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50EF43B6-25BC-4ED4-B47D-DBBF64C42BF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CB29988-C244-4434-B40E-1548948A237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53B2B3AE-F7D5-48CE-9E1D-E11F15626D0C}"/>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BF5BFF8-68C8-4437-98DE-E8CA32DDD6AE}"/>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3" name="TextBox 2">
            <a:extLst>
              <a:ext uri="{FF2B5EF4-FFF2-40B4-BE49-F238E27FC236}">
                <a16:creationId xmlns:a16="http://schemas.microsoft.com/office/drawing/2014/main" id="{EF1D6258-9C7D-4FF6-85F0-1599AD339CA9}"/>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48664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 name="Picture 50" descr="Chart, bar chart&#10;&#10;Description automatically generated">
            <a:extLst>
              <a:ext uri="{FF2B5EF4-FFF2-40B4-BE49-F238E27FC236}">
                <a16:creationId xmlns:a16="http://schemas.microsoft.com/office/drawing/2014/main" id="{B955BA9F-DA4C-4F6A-BF62-14690F6726D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7867" y="1884115"/>
            <a:ext cx="6296400" cy="4550400"/>
          </a:xfrm>
          <a:prstGeom prst="rect">
            <a:avLst/>
          </a:prstGeom>
        </p:spPr>
      </p:pic>
      <p:sp>
        <p:nvSpPr>
          <p:cNvPr id="2" name="Rectangle 1">
            <a:extLst>
              <a:ext uri="{FF2B5EF4-FFF2-40B4-BE49-F238E27FC236}">
                <a16:creationId xmlns:a16="http://schemas.microsoft.com/office/drawing/2014/main" id="{E96C5EC0-5F93-4FAA-946A-2BA24AE03B2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F653D6E-A56E-4C81-94E7-EDF200E9E4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C9C3431D-80CB-421D-A320-AD921A6117B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E76ADD5-82E4-4B01-B231-4AEBD0A8B45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D097587-FD32-42F6-861D-66F84459CC0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0030B70-0952-4887-8833-2390EFEB4AB4}"/>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DDAE823E-90E9-4E61-9E1D-68669BB2150B}"/>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2FE152A-D05B-4440-A031-964E6B68FE0B}"/>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CFF1652-5586-4E8B-AC81-C6550C98111D}"/>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048B4C0-AC3D-4067-96C1-BE93D4E8663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E88F64A-A843-4CBC-8CA7-0DFBC79B0999}"/>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4151582-7084-4029-87DC-387D77C0F9F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1A6AB7D-A344-45AE-984F-6C78BA60DBE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9D7DE7A-9C16-4CD2-A361-3E192A1AB77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4E1DC05-652E-4D70-A561-0DAEE760F80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013625F-38D4-426F-9D97-18ED3247898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CC82726-B4D0-4BC8-B1BA-5569C94AD1C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68316C2-4EC9-42F1-938D-B326A40F43A1}"/>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A6D44A1-37C3-482E-9C69-C6D86ED58C4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72EAD6A-DC0E-4849-B521-AA3E92ABF3D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1DF6E81-BF83-4EC6-8FA1-C603CA49855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B1C9B11-94C8-4D51-A754-3A2CC99B0103}"/>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78189F9-5898-4252-B49E-D3C85B717A5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992D05D-81B6-424B-86A5-29A6BFD553E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3F30620-1364-4E03-ABAE-162FF625F47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77B1572-7D66-4384-A80D-83B5852F3FB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9DB785-FF21-4346-90EE-14763832A26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5D118F7-2E15-4294-932C-10CA6F9CFD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28203D4-7A70-49B1-B1B7-2C7437A2B0A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3B4FD0E-D9E3-48E9-8CB7-64D03ADE0B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2164F3B-11CB-47A4-A88D-DEF54242CA0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60F7FAD0-8B1C-4FA4-9E35-0D83FA5A30D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0AE69A0-A7D5-47AA-88CC-3469344F2939}"/>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6BD42E4-EF37-4502-A186-0CA1CAFCF3D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A51DBBC-DCD3-4F5C-89CD-E1ECDD731057}"/>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D1EDB8D-186F-43E6-9785-3330C8C80EC8}"/>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52409309-F653-4134-BB6F-637E580886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12B29C3-4DB1-4109-A793-382BF936D160}"/>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F05F56F1-96D6-4578-83F7-FCD38A716BF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BF6733F-F099-4C10-858A-66B3ABECE5E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182B2D0C-EB8C-4C78-BA50-248E5FDB9EE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21E6BDD-4A82-43F5-99E9-081E597F5CE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6B9BF772-42E9-46C6-8898-9BB3C6623A7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83932721-48F0-43CD-90A4-85C3930B47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65EC6586-151C-4984-A18D-C35BC33703F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9D0838D8-C939-4168-BF06-443EEA78EB5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BC34789-51E9-49E6-A898-674645512B6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C8493951-6E20-4F9C-8AE2-D47A00F0A9C1}"/>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A2125278-0118-4C80-9271-F089A589622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119684C9-B194-4CD2-A06C-E21CC36DFFC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711EC609-7812-4D5E-A2B6-207A768D627C}"/>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8DE32A7B-6742-475F-94D2-BD9E83D3238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3E0A062-4163-4502-AF7F-C835A390DF36}"/>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CD2768E4-4FC3-451A-A079-D2D029DA7D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2F40068B-B2FD-4881-B582-2786174F9F3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F0258E6-2EF2-471D-816D-6498E7F787B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09974850-FA24-4530-AC47-4BB60CB395D9}"/>
              </a:ext>
            </a:extLst>
          </p:cNvPr>
          <p:cNvSpPr txBox="1"/>
          <p:nvPr/>
        </p:nvSpPr>
        <p:spPr>
          <a:xfrm>
            <a:off x="7135925" y="1829251"/>
            <a:ext cx="4428325" cy="2462213"/>
          </a:xfrm>
          <a:prstGeom prst="rect">
            <a:avLst/>
          </a:prstGeom>
          <a:noFill/>
        </p:spPr>
        <p:txBody>
          <a:bodyPr wrap="square" rtlCol="0">
            <a:spAutoFit/>
          </a:bodyPr>
          <a:lstStyle/>
          <a:p>
            <a:r>
              <a:rPr lang="en-GB" sz="2200" dirty="0"/>
              <a:t>Warmed </a:t>
            </a:r>
            <a:r>
              <a:rPr lang="en-GB" sz="2200" i="1" dirty="0"/>
              <a:t>C. nutans </a:t>
            </a:r>
            <a:r>
              <a:rPr lang="en-GB" sz="2200" dirty="0"/>
              <a:t>flowers are 14.06 cm taller on average.</a:t>
            </a:r>
          </a:p>
          <a:p>
            <a:r>
              <a:rPr lang="en-GB" sz="2200" dirty="0"/>
              <a:t>(df = 1402, </a:t>
            </a:r>
            <a:r>
              <a:rPr lang="en-GB" sz="2200" i="1" dirty="0"/>
              <a:t>p</a:t>
            </a:r>
            <a:r>
              <a:rPr lang="en-GB" sz="2200" dirty="0"/>
              <a:t> &lt; 0.001)</a:t>
            </a:r>
          </a:p>
          <a:p>
            <a:endParaRPr lang="en-GB" sz="2200" dirty="0"/>
          </a:p>
          <a:p>
            <a:r>
              <a:rPr lang="en-GB" sz="2200" dirty="0"/>
              <a:t>Warmed </a:t>
            </a:r>
            <a:r>
              <a:rPr lang="en-GB" sz="2200" i="1" dirty="0"/>
              <a:t>C. </a:t>
            </a:r>
            <a:r>
              <a:rPr lang="en-GB" sz="2200" i="1" dirty="0" err="1"/>
              <a:t>acanthoides</a:t>
            </a:r>
            <a:r>
              <a:rPr lang="en-GB" sz="2200" i="1" dirty="0"/>
              <a:t> </a:t>
            </a:r>
            <a:r>
              <a:rPr lang="en-GB" sz="2200" dirty="0"/>
              <a:t>flowers are 20.45 cm taller on average.</a:t>
            </a:r>
          </a:p>
          <a:p>
            <a:r>
              <a:rPr lang="en-GB" sz="2200" dirty="0"/>
              <a:t>(df = 1517, </a:t>
            </a:r>
            <a:r>
              <a:rPr lang="en-GB" sz="2200" i="1" dirty="0"/>
              <a:t>p</a:t>
            </a:r>
            <a:r>
              <a:rPr lang="en-GB" sz="2200" dirty="0"/>
              <a:t> &lt; 0.001)</a:t>
            </a:r>
          </a:p>
        </p:txBody>
      </p:sp>
      <p:sp>
        <p:nvSpPr>
          <p:cNvPr id="49" name="TextBox 48">
            <a:extLst>
              <a:ext uri="{FF2B5EF4-FFF2-40B4-BE49-F238E27FC236}">
                <a16:creationId xmlns:a16="http://schemas.microsoft.com/office/drawing/2014/main" id="{A007C03D-A982-4002-97D6-5E976F2C8EC8}"/>
              </a:ext>
            </a:extLst>
          </p:cNvPr>
          <p:cNvSpPr txBox="1"/>
          <p:nvPr/>
        </p:nvSpPr>
        <p:spPr>
          <a:xfrm>
            <a:off x="935663" y="767393"/>
            <a:ext cx="10774891" cy="769441"/>
          </a:xfrm>
          <a:prstGeom prst="rect">
            <a:avLst/>
          </a:prstGeom>
          <a:noFill/>
        </p:spPr>
        <p:txBody>
          <a:bodyPr wrap="square" rtlCol="0">
            <a:spAutoFit/>
          </a:bodyPr>
          <a:lstStyle/>
          <a:p>
            <a:r>
              <a:rPr lang="en-GB" sz="2200" b="1" i="1" dirty="0"/>
              <a:t>On average, flowers from warmed thistles are taller compared to flowers from </a:t>
            </a:r>
            <a:r>
              <a:rPr lang="en-GB" sz="2200" b="1" i="1" dirty="0" err="1"/>
              <a:t>unwarmed</a:t>
            </a:r>
            <a:r>
              <a:rPr lang="en-GB" sz="2200" b="1" i="1" dirty="0"/>
              <a:t> thistles…</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CFDA50C-9EC5-4DC4-A141-62E2EB81FB00}"/>
                  </a:ext>
                </a:extLst>
              </p:cNvPr>
              <p:cNvSpPr txBox="1"/>
              <p:nvPr/>
            </p:nvSpPr>
            <p:spPr>
              <a:xfrm>
                <a:off x="901463" y="1745360"/>
                <a:ext cx="3189746" cy="230832"/>
              </a:xfrm>
              <a:prstGeom prst="rect">
                <a:avLst/>
              </a:prstGeom>
              <a:noFill/>
            </p:spPr>
            <p:txBody>
              <a:bodyPr wrap="square" rtlCol="0">
                <a:spAutoFit/>
              </a:bodyPr>
              <a:lstStyle/>
              <a:p>
                <a:r>
                  <a:rPr lang="en-GB" sz="900" i="1" dirty="0"/>
                  <a:t>*Error bars represent </a:t>
                </a:r>
                <a14:m>
                  <m:oMath xmlns:m="http://schemas.openxmlformats.org/officeDocument/2006/math">
                    <m:r>
                      <a:rPr lang="en-GB" sz="900" i="1" smtClean="0">
                        <a:latin typeface="Cambria Math" panose="02040503050406030204" pitchFamily="18" charset="0"/>
                        <a:ea typeface="Cambria Math" panose="02040503050406030204" pitchFamily="18" charset="0"/>
                      </a:rPr>
                      <m:t>±</m:t>
                    </m:r>
                    <m:r>
                      <a:rPr lang="en-GB" sz="900" b="0" i="1" smtClean="0">
                        <a:latin typeface="Cambria Math" panose="02040503050406030204" pitchFamily="18" charset="0"/>
                        <a:ea typeface="Cambria Math" panose="02040503050406030204" pitchFamily="18" charset="0"/>
                      </a:rPr>
                      <m:t>1</m:t>
                    </m:r>
                  </m:oMath>
                </a14:m>
                <a:r>
                  <a:rPr lang="en-GB" sz="900" i="1" dirty="0"/>
                  <a:t> SEM</a:t>
                </a:r>
              </a:p>
            </p:txBody>
          </p:sp>
        </mc:Choice>
        <mc:Fallback>
          <p:sp>
            <p:nvSpPr>
              <p:cNvPr id="16" name="TextBox 15">
                <a:extLst>
                  <a:ext uri="{FF2B5EF4-FFF2-40B4-BE49-F238E27FC236}">
                    <a16:creationId xmlns:a16="http://schemas.microsoft.com/office/drawing/2014/main" id="{6CFDA50C-9EC5-4DC4-A141-62E2EB81FB00}"/>
                  </a:ext>
                </a:extLst>
              </p:cNvPr>
              <p:cNvSpPr txBox="1">
                <a:spLocks noRot="1" noChangeAspect="1" noMove="1" noResize="1" noEditPoints="1" noAdjustHandles="1" noChangeArrowheads="1" noChangeShapeType="1" noTextEdit="1"/>
              </p:cNvSpPr>
              <p:nvPr/>
            </p:nvSpPr>
            <p:spPr>
              <a:xfrm>
                <a:off x="901463" y="1745360"/>
                <a:ext cx="3189746" cy="230832"/>
              </a:xfrm>
              <a:prstGeom prst="rect">
                <a:avLst/>
              </a:prstGeom>
              <a:blipFill>
                <a:blip r:embed="rId3"/>
                <a:stretch>
                  <a:fillRect b="-13158"/>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4A2F00B9-B2E3-4E34-A8A7-EB470476FA42}"/>
              </a:ext>
            </a:extLst>
          </p:cNvPr>
          <p:cNvSpPr txBox="1"/>
          <p:nvPr/>
        </p:nvSpPr>
        <p:spPr>
          <a:xfrm>
            <a:off x="2051636" y="6033251"/>
            <a:ext cx="973841" cy="200055"/>
          </a:xfrm>
          <a:prstGeom prst="rect">
            <a:avLst/>
          </a:prstGeom>
          <a:solidFill>
            <a:schemeClr val="bg1"/>
          </a:solidFill>
        </p:spPr>
        <p:txBody>
          <a:bodyPr wrap="square" lIns="0" tIns="0" rIns="0" bIns="0" rtlCol="0">
            <a:spAutoFit/>
          </a:bodyPr>
          <a:lstStyle/>
          <a:p>
            <a:pPr algn="ctr"/>
            <a:r>
              <a:rPr lang="en-GB" sz="1300" i="1" dirty="0"/>
              <a:t>C. nutans</a:t>
            </a:r>
          </a:p>
        </p:txBody>
      </p:sp>
      <p:sp>
        <p:nvSpPr>
          <p:cNvPr id="14" name="TextBox 13">
            <a:extLst>
              <a:ext uri="{FF2B5EF4-FFF2-40B4-BE49-F238E27FC236}">
                <a16:creationId xmlns:a16="http://schemas.microsoft.com/office/drawing/2014/main" id="{60F36EA4-81FD-4983-96FD-01081681324D}"/>
              </a:ext>
            </a:extLst>
          </p:cNvPr>
          <p:cNvSpPr txBox="1"/>
          <p:nvPr/>
        </p:nvSpPr>
        <p:spPr>
          <a:xfrm>
            <a:off x="4629246" y="6033251"/>
            <a:ext cx="1038827"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465750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8C98B88-00F7-4800-98CD-FCE14E3A270E}"/>
              </a:ext>
            </a:extLst>
          </p:cNvPr>
          <p:cNvPicPr>
            <a:picLocks/>
          </p:cNvPicPr>
          <p:nvPr/>
        </p:nvPicPr>
        <p:blipFill>
          <a:blip r:embed="rId2"/>
          <a:stretch>
            <a:fillRect/>
          </a:stretch>
        </p:blipFill>
        <p:spPr>
          <a:xfrm>
            <a:off x="516701" y="1655515"/>
            <a:ext cx="6294665" cy="4550400"/>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D7A30C5-7774-4E4B-8E3B-98718A115FE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height distribution…</a:t>
            </a:r>
          </a:p>
        </p:txBody>
      </p:sp>
      <p:sp>
        <p:nvSpPr>
          <p:cNvPr id="21" name="TextBox 20">
            <a:extLst>
              <a:ext uri="{FF2B5EF4-FFF2-40B4-BE49-F238E27FC236}">
                <a16:creationId xmlns:a16="http://schemas.microsoft.com/office/drawing/2014/main" id="{F4E3A7F4-9470-40E0-ABE6-15CF74B03E0B}"/>
              </a:ext>
            </a:extLst>
          </p:cNvPr>
          <p:cNvSpPr txBox="1"/>
          <p:nvPr/>
        </p:nvSpPr>
        <p:spPr>
          <a:xfrm>
            <a:off x="7135925" y="1829251"/>
            <a:ext cx="4683873" cy="1785104"/>
          </a:xfrm>
          <a:prstGeom prst="rect">
            <a:avLst/>
          </a:prstGeom>
          <a:noFill/>
        </p:spPr>
        <p:txBody>
          <a:bodyPr wrap="square" rtlCol="0">
            <a:spAutoFit/>
          </a:bodyPr>
          <a:lstStyle/>
          <a:p>
            <a:r>
              <a:rPr lang="en-GB" sz="2200" dirty="0"/>
              <a:t>Warmed and </a:t>
            </a:r>
            <a:r>
              <a:rPr lang="en-GB" sz="2200" dirty="0" err="1"/>
              <a:t>unwarmed</a:t>
            </a:r>
            <a:r>
              <a:rPr lang="en-GB" sz="2200" dirty="0"/>
              <a:t> </a:t>
            </a:r>
            <a:r>
              <a:rPr lang="en-GB" sz="2200" i="1" dirty="0"/>
              <a:t>C. nutans </a:t>
            </a:r>
            <a:r>
              <a:rPr lang="en-GB" sz="2200" dirty="0"/>
              <a:t>have different height distributions.</a:t>
            </a:r>
          </a:p>
          <a:p>
            <a:endParaRPr lang="en-GB" sz="2200" dirty="0"/>
          </a:p>
          <a:p>
            <a:r>
              <a:rPr lang="en-GB" sz="2200" dirty="0"/>
              <a:t>Warmed and </a:t>
            </a:r>
            <a:r>
              <a:rPr lang="en-GB" sz="2200" dirty="0" err="1"/>
              <a:t>unwarmed</a:t>
            </a:r>
            <a:r>
              <a:rPr lang="en-GB" sz="2200" dirty="0"/>
              <a:t> </a:t>
            </a:r>
            <a:r>
              <a:rPr lang="en-GB" sz="2200" i="1" dirty="0"/>
              <a:t>C. </a:t>
            </a:r>
            <a:r>
              <a:rPr lang="en-GB" sz="2200" i="1" dirty="0" err="1"/>
              <a:t>acanthoides</a:t>
            </a:r>
            <a:r>
              <a:rPr lang="en-GB" sz="2200" dirty="0"/>
              <a:t> have different height distributions.</a:t>
            </a:r>
          </a:p>
        </p:txBody>
      </p:sp>
      <p:sp>
        <p:nvSpPr>
          <p:cNvPr id="16" name="TextBox 15">
            <a:extLst>
              <a:ext uri="{FF2B5EF4-FFF2-40B4-BE49-F238E27FC236}">
                <a16:creationId xmlns:a16="http://schemas.microsoft.com/office/drawing/2014/main" id="{DEF13D2E-1CC5-4160-924C-405C917FE52C}"/>
              </a:ext>
            </a:extLst>
          </p:cNvPr>
          <p:cNvSpPr txBox="1"/>
          <p:nvPr/>
        </p:nvSpPr>
        <p:spPr>
          <a:xfrm>
            <a:off x="982750" y="1759699"/>
            <a:ext cx="5113249" cy="230832"/>
          </a:xfrm>
          <a:prstGeom prst="rect">
            <a:avLst/>
          </a:prstGeom>
          <a:noFill/>
        </p:spPr>
        <p:txBody>
          <a:bodyPr wrap="square" rtlCol="0">
            <a:spAutoFit/>
          </a:bodyPr>
          <a:lstStyle/>
          <a:p>
            <a:r>
              <a:rPr lang="en-GB" sz="900" i="1" dirty="0"/>
              <a:t>*Bands represent 95% bootstrap interval; Kolmogorov-Smirnov test used to test significance</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E0AE00D-DB7F-4619-8461-C9AD49045669}"/>
                  </a:ext>
                </a:extLst>
              </p:cNvPr>
              <p:cNvSpPr txBox="1"/>
              <p:nvPr/>
            </p:nvSpPr>
            <p:spPr>
              <a:xfrm>
                <a:off x="1770606" y="1942065"/>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p:sp>
            <p:nvSpPr>
              <p:cNvPr id="17" name="TextBox 16">
                <a:extLst>
                  <a:ext uri="{FF2B5EF4-FFF2-40B4-BE49-F238E27FC236}">
                    <a16:creationId xmlns:a16="http://schemas.microsoft.com/office/drawing/2014/main" id="{8E0AE00D-DB7F-4619-8461-C9AD49045669}"/>
                  </a:ext>
                </a:extLst>
              </p:cNvPr>
              <p:cNvSpPr txBox="1">
                <a:spLocks noRot="1" noChangeAspect="1" noMove="1" noResize="1" noEditPoints="1" noAdjustHandles="1" noChangeArrowheads="1" noChangeShapeType="1" noTextEdit="1"/>
              </p:cNvSpPr>
              <p:nvPr/>
            </p:nvSpPr>
            <p:spPr>
              <a:xfrm>
                <a:off x="1770606" y="1942065"/>
                <a:ext cx="911352" cy="276999"/>
              </a:xfrm>
              <a:prstGeom prst="rect">
                <a:avLst/>
              </a:prstGeom>
              <a:blipFill>
                <a:blip r:embed="rId3"/>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F6E8FC6-9919-43E2-B8F6-B6338E034673}"/>
              </a:ext>
            </a:extLst>
          </p:cNvPr>
          <p:cNvSpPr txBox="1"/>
          <p:nvPr/>
        </p:nvSpPr>
        <p:spPr>
          <a:xfrm>
            <a:off x="1136258" y="1982443"/>
            <a:ext cx="623975" cy="200055"/>
          </a:xfrm>
          <a:prstGeom prst="rect">
            <a:avLst/>
          </a:prstGeom>
          <a:solidFill>
            <a:schemeClr val="bg1"/>
          </a:solidFill>
        </p:spPr>
        <p:txBody>
          <a:bodyPr wrap="square" lIns="0" tIns="0" rIns="0" bIns="0" rtlCol="0">
            <a:spAutoFit/>
          </a:bodyPr>
          <a:lstStyle/>
          <a:p>
            <a:pPr algn="ctr"/>
            <a:r>
              <a:rPr lang="en-GB" sz="1300" i="1" dirty="0"/>
              <a:t>C. nutans</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9C48B34-BC70-4F52-A19F-D2BBBDDF1184}"/>
                  </a:ext>
                </a:extLst>
              </p:cNvPr>
              <p:cNvSpPr txBox="1"/>
              <p:nvPr/>
            </p:nvSpPr>
            <p:spPr>
              <a:xfrm>
                <a:off x="2140929" y="3901348"/>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p:sp>
            <p:nvSpPr>
              <p:cNvPr id="22" name="TextBox 21">
                <a:extLst>
                  <a:ext uri="{FF2B5EF4-FFF2-40B4-BE49-F238E27FC236}">
                    <a16:creationId xmlns:a16="http://schemas.microsoft.com/office/drawing/2014/main" id="{69C48B34-BC70-4F52-A19F-D2BBBDDF1184}"/>
                  </a:ext>
                </a:extLst>
              </p:cNvPr>
              <p:cNvSpPr txBox="1">
                <a:spLocks noRot="1" noChangeAspect="1" noMove="1" noResize="1" noEditPoints="1" noAdjustHandles="1" noChangeArrowheads="1" noChangeShapeType="1" noTextEdit="1"/>
              </p:cNvSpPr>
              <p:nvPr/>
            </p:nvSpPr>
            <p:spPr>
              <a:xfrm>
                <a:off x="2140929" y="3901348"/>
                <a:ext cx="911352" cy="276999"/>
              </a:xfrm>
              <a:prstGeom prst="rect">
                <a:avLst/>
              </a:prstGeom>
              <a:blipFill>
                <a:blip r:embed="rId4"/>
                <a:stretch>
                  <a:fillRect/>
                </a:stretch>
              </a:blipFill>
            </p:spPr>
            <p:txBody>
              <a:bodyPr/>
              <a:lstStyle/>
              <a:p>
                <a:r>
                  <a:rPr lang="en-GB">
                    <a:noFill/>
                  </a:rPr>
                  <a:t> </a:t>
                </a:r>
              </a:p>
            </p:txBody>
          </p:sp>
        </mc:Fallback>
      </mc:AlternateContent>
      <p:sp>
        <p:nvSpPr>
          <p:cNvPr id="23" name="TextBox 22">
            <a:extLst>
              <a:ext uri="{FF2B5EF4-FFF2-40B4-BE49-F238E27FC236}">
                <a16:creationId xmlns:a16="http://schemas.microsoft.com/office/drawing/2014/main" id="{391F740C-D4A4-41B9-82C2-E2D4F9B83D7E}"/>
              </a:ext>
            </a:extLst>
          </p:cNvPr>
          <p:cNvSpPr txBox="1"/>
          <p:nvPr/>
        </p:nvSpPr>
        <p:spPr>
          <a:xfrm>
            <a:off x="1136258" y="3948530"/>
            <a:ext cx="979742"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1310420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655515"/>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39466EE-DDDE-4A60-885B-33C8D265093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6C56012-BE03-4DA6-B210-2A664C7D1C7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EA5960B-F905-4224-A93D-3B0CC43B603F}"/>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F684A87-C107-4220-90FC-56E3BC17947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E588B9A7-3EFC-4C5F-9F82-6F84E7A7FB94}"/>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1785104"/>
          </a:xfrm>
          <a:prstGeom prst="rect">
            <a:avLst/>
          </a:prstGeom>
          <a:noFill/>
        </p:spPr>
        <p:txBody>
          <a:bodyPr wrap="square" rtlCol="0">
            <a:spAutoFit/>
          </a:bodyPr>
          <a:lstStyle/>
          <a:p>
            <a:r>
              <a:rPr lang="en-GB" sz="2200" dirty="0"/>
              <a:t>Warmed and </a:t>
            </a:r>
            <a:r>
              <a:rPr lang="en-GB" sz="2200" dirty="0" err="1"/>
              <a:t>unwarmed</a:t>
            </a:r>
            <a:r>
              <a:rPr lang="en-GB" sz="2200" dirty="0"/>
              <a:t> </a:t>
            </a:r>
            <a:r>
              <a:rPr lang="en-GB" sz="2200" i="1" dirty="0"/>
              <a:t>C. nutans </a:t>
            </a:r>
            <a:r>
              <a:rPr lang="en-GB" sz="2200" dirty="0"/>
              <a:t>have different height distributions.</a:t>
            </a:r>
          </a:p>
          <a:p>
            <a:endParaRPr lang="en-GB" sz="2200" dirty="0"/>
          </a:p>
          <a:p>
            <a:r>
              <a:rPr lang="en-GB" sz="2200" dirty="0"/>
              <a:t>Warmed and </a:t>
            </a:r>
            <a:r>
              <a:rPr lang="en-GB" sz="2200" dirty="0" err="1"/>
              <a:t>unwarmed</a:t>
            </a:r>
            <a:r>
              <a:rPr lang="en-GB" sz="2200" dirty="0"/>
              <a:t> </a:t>
            </a:r>
            <a:r>
              <a:rPr lang="en-GB" sz="2200" i="1" dirty="0"/>
              <a:t>C. </a:t>
            </a:r>
            <a:r>
              <a:rPr lang="en-GB" sz="2200" i="1" dirty="0" err="1"/>
              <a:t>acanthoides</a:t>
            </a:r>
            <a:r>
              <a:rPr lang="en-GB" sz="2200" i="1" dirty="0"/>
              <a:t> </a:t>
            </a:r>
            <a:r>
              <a:rPr lang="en-GB" sz="2200" dirty="0"/>
              <a:t>have different height distributions.</a:t>
            </a:r>
          </a:p>
        </p:txBody>
      </p:sp>
      <p:sp>
        <p:nvSpPr>
          <p:cNvPr id="14" name="TextBox 13">
            <a:extLst>
              <a:ext uri="{FF2B5EF4-FFF2-40B4-BE49-F238E27FC236}">
                <a16:creationId xmlns:a16="http://schemas.microsoft.com/office/drawing/2014/main" id="{BD054E10-A939-45B3-BD44-DAB3AF33F982}"/>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height distribution…</a:t>
            </a:r>
          </a:p>
        </p:txBody>
      </p:sp>
      <p:sp>
        <p:nvSpPr>
          <p:cNvPr id="16" name="TextBox 15">
            <a:extLst>
              <a:ext uri="{FF2B5EF4-FFF2-40B4-BE49-F238E27FC236}">
                <a16:creationId xmlns:a16="http://schemas.microsoft.com/office/drawing/2014/main" id="{75F0FEF4-67A2-44F5-995B-E2C37877A0EA}"/>
              </a:ext>
            </a:extLst>
          </p:cNvPr>
          <p:cNvSpPr txBox="1"/>
          <p:nvPr/>
        </p:nvSpPr>
        <p:spPr>
          <a:xfrm>
            <a:off x="982750" y="1759699"/>
            <a:ext cx="5113249" cy="230832"/>
          </a:xfrm>
          <a:prstGeom prst="rect">
            <a:avLst/>
          </a:prstGeom>
          <a:noFill/>
        </p:spPr>
        <p:txBody>
          <a:bodyPr wrap="square" rtlCol="0">
            <a:spAutoFit/>
          </a:bodyPr>
          <a:lstStyle/>
          <a:p>
            <a:r>
              <a:rPr lang="en-GB" sz="900" i="1" dirty="0"/>
              <a:t>*Bands represent 95% bootstrap interval; Kolmogorov-Smirnov test used to test significance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069AE3F-9898-476F-9804-151B258B0740}"/>
                  </a:ext>
                </a:extLst>
              </p:cNvPr>
              <p:cNvSpPr txBox="1"/>
              <p:nvPr/>
            </p:nvSpPr>
            <p:spPr>
              <a:xfrm>
                <a:off x="1770606" y="1942065"/>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p:sp>
            <p:nvSpPr>
              <p:cNvPr id="6" name="TextBox 5">
                <a:extLst>
                  <a:ext uri="{FF2B5EF4-FFF2-40B4-BE49-F238E27FC236}">
                    <a16:creationId xmlns:a16="http://schemas.microsoft.com/office/drawing/2014/main" id="{A069AE3F-9898-476F-9804-151B258B0740}"/>
                  </a:ext>
                </a:extLst>
              </p:cNvPr>
              <p:cNvSpPr txBox="1">
                <a:spLocks noRot="1" noChangeAspect="1" noMove="1" noResize="1" noEditPoints="1" noAdjustHandles="1" noChangeArrowheads="1" noChangeShapeType="1" noTextEdit="1"/>
              </p:cNvSpPr>
              <p:nvPr/>
            </p:nvSpPr>
            <p:spPr>
              <a:xfrm>
                <a:off x="1770606" y="1942065"/>
                <a:ext cx="911352" cy="276999"/>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1405E182-35C5-4108-A195-28DF2B71CE86}"/>
              </a:ext>
            </a:extLst>
          </p:cNvPr>
          <p:cNvSpPr txBox="1"/>
          <p:nvPr/>
        </p:nvSpPr>
        <p:spPr>
          <a:xfrm>
            <a:off x="1136258" y="1982443"/>
            <a:ext cx="623975" cy="200055"/>
          </a:xfrm>
          <a:prstGeom prst="rect">
            <a:avLst/>
          </a:prstGeom>
          <a:solidFill>
            <a:schemeClr val="bg1"/>
          </a:solidFill>
        </p:spPr>
        <p:txBody>
          <a:bodyPr wrap="square" lIns="0" tIns="0" rIns="0" bIns="0" rtlCol="0">
            <a:spAutoFit/>
          </a:bodyPr>
          <a:lstStyle/>
          <a:p>
            <a:pPr algn="ctr"/>
            <a:r>
              <a:rPr lang="en-GB" sz="1300" i="1" dirty="0"/>
              <a:t>C. nutans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3338059-0619-43FB-82CA-455C87CDEBF3}"/>
                  </a:ext>
                </a:extLst>
              </p:cNvPr>
              <p:cNvSpPr txBox="1"/>
              <p:nvPr/>
            </p:nvSpPr>
            <p:spPr>
              <a:xfrm>
                <a:off x="2140929" y="3901348"/>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p:sp>
            <p:nvSpPr>
              <p:cNvPr id="12" name="TextBox 11">
                <a:extLst>
                  <a:ext uri="{FF2B5EF4-FFF2-40B4-BE49-F238E27FC236}">
                    <a16:creationId xmlns:a16="http://schemas.microsoft.com/office/drawing/2014/main" id="{23338059-0619-43FB-82CA-455C87CDEBF3}"/>
                  </a:ext>
                </a:extLst>
              </p:cNvPr>
              <p:cNvSpPr txBox="1">
                <a:spLocks noRot="1" noChangeAspect="1" noMove="1" noResize="1" noEditPoints="1" noAdjustHandles="1" noChangeArrowheads="1" noChangeShapeType="1" noTextEdit="1"/>
              </p:cNvSpPr>
              <p:nvPr/>
            </p:nvSpPr>
            <p:spPr>
              <a:xfrm>
                <a:off x="2140929" y="3901348"/>
                <a:ext cx="911352" cy="276999"/>
              </a:xfrm>
              <a:prstGeom prst="rect">
                <a:avLst/>
              </a:prstGeom>
              <a:blipFill>
                <a:blip r:embed="rId4"/>
                <a:stretch>
                  <a:fillRect/>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CC0CCA7F-05D4-40AE-895B-77AAD42B0897}"/>
              </a:ext>
            </a:extLst>
          </p:cNvPr>
          <p:cNvSpPr txBox="1"/>
          <p:nvPr/>
        </p:nvSpPr>
        <p:spPr>
          <a:xfrm>
            <a:off x="1136258" y="3948530"/>
            <a:ext cx="979742"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545957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BB215-C827-4C36-9C70-B9C472E7E7C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58F044-B270-4B3D-8173-FB05BCD009C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328B92A2-21FE-4BF8-84D7-BC4F413B9E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CC13DD5-5D8A-4F3D-940C-ECAA6251E79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2171D81-D39C-406A-924F-6ABE39C14CD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891185-7B06-40DD-B2F0-2D673815D26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9E18CCB-7221-415E-BDA6-00F8864D779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C593A13-8991-48B8-8D09-65A24591AB5F}"/>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6745047-267D-41D4-88F7-6BE1F11BB6C5}"/>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EE09DB-5A07-498E-8896-99DB37B10F75}"/>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0702325-E096-47C5-BFB0-1350280AB6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4157A16-200C-4349-9267-44D1B266679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F2A4BBB-CD1F-4E8C-8B38-E6B822CC303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48CB86-29D7-4E6E-9677-13F7C1BDC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5F1B3E8-CB1D-4C22-807A-5CC33F79C98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7901DCD-A3E0-40EF-8ABA-440931601EB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A271CF5-6A3B-4CE4-9ED1-516BEFC9F0D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EB18606-0BAB-4E9E-B84B-EDD541250AD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A1DA1E-0B0F-448F-A131-3559E1BEB94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B4FD03-3B69-4A49-8FDD-0DE6B8C04074}"/>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E7A862-A3C3-48DD-9AFB-501E4229272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46A2219-62AA-4906-8339-60409873F17A}"/>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2BFC37C-7BF1-4CEA-9DA2-B9914BE1C5E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3B28FEB-D504-45F7-B661-D262DB7A2E4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F88FFA1-0577-467C-A8B1-6B91256F3C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F429C69-FD16-4BE3-9054-BC46CBFEE25C}"/>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1FBBFB0-462A-4B5B-8590-33DBF035DAA0}"/>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25D9E29-D068-477C-B186-D889CD750194}"/>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0B14761-A275-4B02-AB20-D4A0CAAA19B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CCF38E6-89DB-4B26-B2BF-D382AA9D16F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7E7822D-1D55-48A0-9F57-1ABB237DA6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F9F8F6-809F-4567-ABCC-F62C17A2597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C143539-DB80-49C7-8FE6-3D1FE512F54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3B8ED5F-7BFD-404B-8CA6-C9E9010DE9F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3E108B9-E1F5-487C-8A6E-3EA45BD855B2}"/>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CA845-DD18-425C-B9EF-76A6DE8E9EE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B3C36E3-F3EE-41B7-912A-797E8BF63BC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C218E70-36B4-4A06-8FEE-8A2BB529F2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C123915-AF4A-4FA0-B7D0-5E873633FCD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C19E43F-FC81-4E69-AD42-D8A39F18C8B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E159D0E3-9231-41AE-BDCF-A3226FFD31A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33B53A70-405D-44B8-BD84-DFC1DABE9DD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09E9D95-A535-4ABC-B49E-FF38512C7B7A}"/>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E30627-3365-4FBF-BD27-38B95AB8FEC9}"/>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F632C03-BE24-4E65-B64E-BE268676B43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7FE89927-336A-4FE9-A75E-00F6C2A3545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4E264058-0DEB-418E-8406-6F41A28893D6}"/>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E87FE113-0507-4356-AEEE-F554949FADD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93D4A3F0-0B18-4DBA-991F-E77ED6F3E51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69C0182-5145-49A6-8854-07102761BB7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4A140B8C-CD86-4794-A7B6-F876392F063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B3D4894-9369-491A-84A6-FD2194E592F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34875791-001C-45D7-8EFB-31CEA2D9937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E8C3F7AC-AFEF-4965-9DED-FFF518F88979}"/>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8A79F2B-C5D0-4290-BFC5-E15151B568F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20EDB2-855F-44BF-9240-5D71AEE414D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EFD1B00E-0F60-4DC9-83E0-0015310C9656}"/>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48" name="Rectangle 47">
            <a:extLst>
              <a:ext uri="{FF2B5EF4-FFF2-40B4-BE49-F238E27FC236}">
                <a16:creationId xmlns:a16="http://schemas.microsoft.com/office/drawing/2014/main" id="{B71EEDED-8470-4339-88EC-602022DF47D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E7FC631-22B7-4841-AB3E-5B6F9F62AC4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1B00F634-38D1-46B6-9697-46BB091A8278}"/>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707351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Chart, line chart&#10;&#10;Description automatically generated">
            <a:extLst>
              <a:ext uri="{FF2B5EF4-FFF2-40B4-BE49-F238E27FC236}">
                <a16:creationId xmlns:a16="http://schemas.microsoft.com/office/drawing/2014/main" id="{39210FB2-F72D-430E-AB35-8FAC2D5BF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655515"/>
            <a:ext cx="6296400" cy="45504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983E9C2-27CE-4C72-BA3C-536FD134609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p:sp>
        <p:nvSpPr>
          <p:cNvPr id="19" name="TextBox 18">
            <a:extLst>
              <a:ext uri="{FF2B5EF4-FFF2-40B4-BE49-F238E27FC236}">
                <a16:creationId xmlns:a16="http://schemas.microsoft.com/office/drawing/2014/main" id="{F4F798B1-FFBE-43AC-B9AF-E1E08EFB4D35}"/>
              </a:ext>
            </a:extLst>
          </p:cNvPr>
          <p:cNvSpPr txBox="1"/>
          <p:nvPr/>
        </p:nvSpPr>
        <p:spPr>
          <a:xfrm>
            <a:off x="7135925" y="1829251"/>
            <a:ext cx="4683873" cy="3477875"/>
          </a:xfrm>
          <a:prstGeom prst="rect">
            <a:avLst/>
          </a:prstGeom>
          <a:noFill/>
        </p:spPr>
        <p:txBody>
          <a:bodyPr wrap="square" rtlCol="0">
            <a:spAutoFit/>
          </a:bodyPr>
          <a:lstStyle/>
          <a:p>
            <a:r>
              <a:rPr lang="en-GB" sz="2200" dirty="0"/>
              <a:t>Warmed and </a:t>
            </a:r>
            <a:r>
              <a:rPr lang="en-GB" sz="2200" dirty="0" err="1"/>
              <a:t>unwarmed</a:t>
            </a:r>
            <a:r>
              <a:rPr lang="en-GB" sz="2200" dirty="0"/>
              <a:t> </a:t>
            </a:r>
            <a:r>
              <a:rPr lang="en-GB" sz="2200" i="1" dirty="0"/>
              <a:t>C. nutans </a:t>
            </a:r>
            <a:r>
              <a:rPr lang="en-GB" sz="2200" dirty="0"/>
              <a:t>have different dispersal kernels.</a:t>
            </a:r>
          </a:p>
          <a:p>
            <a:endParaRPr lang="en-GB" sz="2200" dirty="0"/>
          </a:p>
          <a:p>
            <a:r>
              <a:rPr lang="en-GB" sz="2200" dirty="0"/>
              <a:t>Warmed and </a:t>
            </a:r>
            <a:r>
              <a:rPr lang="en-GB" sz="2200" dirty="0" err="1"/>
              <a:t>unwarmed</a:t>
            </a:r>
            <a:r>
              <a:rPr lang="en-GB" sz="2200" dirty="0"/>
              <a:t> </a:t>
            </a:r>
            <a:r>
              <a:rPr lang="en-GB" sz="2200" i="1" dirty="0"/>
              <a:t>C. </a:t>
            </a:r>
            <a:r>
              <a:rPr lang="en-GB" sz="2200" i="1" dirty="0" err="1"/>
              <a:t>acanthoides</a:t>
            </a:r>
            <a:r>
              <a:rPr lang="en-GB" sz="2200" i="1" dirty="0"/>
              <a:t> </a:t>
            </a:r>
            <a:r>
              <a:rPr lang="en-GB" sz="2200" dirty="0"/>
              <a:t>have different dispersal kernels.</a:t>
            </a:r>
          </a:p>
          <a:p>
            <a:endParaRPr lang="en-GB" sz="2200" dirty="0"/>
          </a:p>
          <a:p>
            <a:r>
              <a:rPr lang="en-GB" sz="2200" dirty="0"/>
              <a:t>Differences between the kernel tails may appear small, but are actually very important and can have significant impacts…</a:t>
            </a:r>
          </a:p>
        </p:txBody>
      </p:sp>
      <p:sp>
        <p:nvSpPr>
          <p:cNvPr id="34" name="TextBox 33">
            <a:extLst>
              <a:ext uri="{FF2B5EF4-FFF2-40B4-BE49-F238E27FC236}">
                <a16:creationId xmlns:a16="http://schemas.microsoft.com/office/drawing/2014/main" id="{19237C2C-51F5-4882-B633-9D7370E421C8}"/>
              </a:ext>
            </a:extLst>
          </p:cNvPr>
          <p:cNvSpPr txBox="1"/>
          <p:nvPr/>
        </p:nvSpPr>
        <p:spPr>
          <a:xfrm>
            <a:off x="982750" y="1759699"/>
            <a:ext cx="5113249" cy="230832"/>
          </a:xfrm>
          <a:prstGeom prst="rect">
            <a:avLst/>
          </a:prstGeom>
          <a:noFill/>
        </p:spPr>
        <p:txBody>
          <a:bodyPr wrap="square" rtlCol="0">
            <a:spAutoFit/>
          </a:bodyPr>
          <a:lstStyle/>
          <a:p>
            <a:r>
              <a:rPr lang="en-GB" sz="900" i="1" dirty="0"/>
              <a:t>*Bands represent 95% bootstrap interval; Kolmogorov-Smirnov test used to test significance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0430CE1-7DB2-41E2-94F5-C6ED01BDEBF2}"/>
                  </a:ext>
                </a:extLst>
              </p:cNvPr>
              <p:cNvSpPr txBox="1"/>
              <p:nvPr/>
            </p:nvSpPr>
            <p:spPr>
              <a:xfrm>
                <a:off x="1779315" y="1942065"/>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p:sp>
            <p:nvSpPr>
              <p:cNvPr id="5" name="TextBox 4">
                <a:extLst>
                  <a:ext uri="{FF2B5EF4-FFF2-40B4-BE49-F238E27FC236}">
                    <a16:creationId xmlns:a16="http://schemas.microsoft.com/office/drawing/2014/main" id="{D0430CE1-7DB2-41E2-94F5-C6ED01BDEBF2}"/>
                  </a:ext>
                </a:extLst>
              </p:cNvPr>
              <p:cNvSpPr txBox="1">
                <a:spLocks noRot="1" noChangeAspect="1" noMove="1" noResize="1" noEditPoints="1" noAdjustHandles="1" noChangeArrowheads="1" noChangeShapeType="1" noTextEdit="1"/>
              </p:cNvSpPr>
              <p:nvPr/>
            </p:nvSpPr>
            <p:spPr>
              <a:xfrm>
                <a:off x="1779315" y="1942065"/>
                <a:ext cx="911352" cy="276999"/>
              </a:xfrm>
              <a:prstGeom prst="rect">
                <a:avLst/>
              </a:prstGeom>
              <a:blipFill>
                <a:blip r:embed="rId3"/>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22A334A4-D9AD-4A14-98EF-935654DC4F19}"/>
              </a:ext>
            </a:extLst>
          </p:cNvPr>
          <p:cNvSpPr txBox="1"/>
          <p:nvPr/>
        </p:nvSpPr>
        <p:spPr>
          <a:xfrm>
            <a:off x="1144967" y="1982443"/>
            <a:ext cx="623975" cy="200055"/>
          </a:xfrm>
          <a:prstGeom prst="rect">
            <a:avLst/>
          </a:prstGeom>
          <a:solidFill>
            <a:schemeClr val="bg1"/>
          </a:solidFill>
        </p:spPr>
        <p:txBody>
          <a:bodyPr wrap="square" lIns="0" tIns="0" rIns="0" bIns="0" rtlCol="0">
            <a:spAutoFit/>
          </a:bodyPr>
          <a:lstStyle/>
          <a:p>
            <a:pPr algn="ctr"/>
            <a:r>
              <a:rPr lang="en-GB" sz="1300" i="1" dirty="0"/>
              <a:t>C. nutans</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099342F-768E-4DF8-B0E4-A1B0D8A0057C}"/>
                  </a:ext>
                </a:extLst>
              </p:cNvPr>
              <p:cNvSpPr txBox="1"/>
              <p:nvPr/>
            </p:nvSpPr>
            <p:spPr>
              <a:xfrm>
                <a:off x="2149638" y="3901348"/>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p:sp>
            <p:nvSpPr>
              <p:cNvPr id="16" name="TextBox 15">
                <a:extLst>
                  <a:ext uri="{FF2B5EF4-FFF2-40B4-BE49-F238E27FC236}">
                    <a16:creationId xmlns:a16="http://schemas.microsoft.com/office/drawing/2014/main" id="{9099342F-768E-4DF8-B0E4-A1B0D8A0057C}"/>
                  </a:ext>
                </a:extLst>
              </p:cNvPr>
              <p:cNvSpPr txBox="1">
                <a:spLocks noRot="1" noChangeAspect="1" noMove="1" noResize="1" noEditPoints="1" noAdjustHandles="1" noChangeArrowheads="1" noChangeShapeType="1" noTextEdit="1"/>
              </p:cNvSpPr>
              <p:nvPr/>
            </p:nvSpPr>
            <p:spPr>
              <a:xfrm>
                <a:off x="2149638" y="3901348"/>
                <a:ext cx="911352" cy="276999"/>
              </a:xfrm>
              <a:prstGeom prst="rect">
                <a:avLst/>
              </a:prstGeom>
              <a:blipFill>
                <a:blip r:embed="rId4"/>
                <a:stretch>
                  <a:fillRect/>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704F1E06-DE24-401E-925A-32E34931F6B7}"/>
              </a:ext>
            </a:extLst>
          </p:cNvPr>
          <p:cNvSpPr txBox="1"/>
          <p:nvPr/>
        </p:nvSpPr>
        <p:spPr>
          <a:xfrm>
            <a:off x="1144967" y="3948530"/>
            <a:ext cx="979742"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3272033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Picture 61" descr="A picture containing text, sky, map&#10;&#10;Description automatically generated">
            <a:extLst>
              <a:ext uri="{FF2B5EF4-FFF2-40B4-BE49-F238E27FC236}">
                <a16:creationId xmlns:a16="http://schemas.microsoft.com/office/drawing/2014/main" id="{C3A8D8EC-A956-4063-AC5F-B3EFFF613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68" y="1759699"/>
            <a:ext cx="6124038" cy="4238765"/>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455B5AE-64CF-4162-8AB3-E3867C28E45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magnitude of long-distance dispersal events…</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29251"/>
            <a:ext cx="4683873" cy="2462213"/>
          </a:xfrm>
          <a:prstGeom prst="rect">
            <a:avLst/>
          </a:prstGeom>
          <a:noFill/>
        </p:spPr>
        <p:txBody>
          <a:bodyPr wrap="square" rtlCol="0">
            <a:spAutoFit/>
          </a:bodyPr>
          <a:lstStyle/>
          <a:p>
            <a:r>
              <a:rPr lang="en-GB" sz="2200" dirty="0"/>
              <a:t>For the same high-percentile dispersal distance, seeds from warmed </a:t>
            </a:r>
            <a:r>
              <a:rPr lang="en-GB" sz="2200" i="1" dirty="0"/>
              <a:t>C. nutans </a:t>
            </a:r>
            <a:r>
              <a:rPr lang="en-GB" sz="2200" dirty="0"/>
              <a:t>travel further. </a:t>
            </a:r>
          </a:p>
          <a:p>
            <a:endParaRPr lang="en-GB" sz="2200" dirty="0"/>
          </a:p>
          <a:p>
            <a:r>
              <a:rPr lang="en-GB" sz="2200" dirty="0"/>
              <a:t>For the same high-percentile dispersal distance, seeds from warmed </a:t>
            </a:r>
            <a:r>
              <a:rPr lang="en-GB" sz="2200" i="1" dirty="0"/>
              <a:t>C. </a:t>
            </a:r>
            <a:r>
              <a:rPr lang="en-GB" sz="2200" i="1" dirty="0" err="1"/>
              <a:t>acanthoides</a:t>
            </a:r>
            <a:r>
              <a:rPr lang="en-GB" sz="2200" i="1" dirty="0"/>
              <a:t> </a:t>
            </a:r>
            <a:r>
              <a:rPr lang="en-GB" sz="2200" dirty="0"/>
              <a:t>travel further.</a:t>
            </a:r>
          </a:p>
        </p:txBody>
      </p:sp>
      <p:sp>
        <p:nvSpPr>
          <p:cNvPr id="64" name="TextBox 63">
            <a:extLst>
              <a:ext uri="{FF2B5EF4-FFF2-40B4-BE49-F238E27FC236}">
                <a16:creationId xmlns:a16="http://schemas.microsoft.com/office/drawing/2014/main" id="{AFB371BF-59A9-4436-9241-983810C48AA5}"/>
              </a:ext>
            </a:extLst>
          </p:cNvPr>
          <p:cNvSpPr txBox="1"/>
          <p:nvPr/>
        </p:nvSpPr>
        <p:spPr>
          <a:xfrm>
            <a:off x="982750" y="1759699"/>
            <a:ext cx="5113249" cy="230832"/>
          </a:xfrm>
          <a:prstGeom prst="rect">
            <a:avLst/>
          </a:prstGeom>
          <a:noFill/>
        </p:spPr>
        <p:txBody>
          <a:bodyPr wrap="square" rtlCol="0">
            <a:spAutoFit/>
          </a:bodyPr>
          <a:lstStyle/>
          <a:p>
            <a:r>
              <a:rPr lang="en-GB" sz="900" i="1" dirty="0"/>
              <a:t>*Bands represent 95% bootstrap interval</a:t>
            </a:r>
          </a:p>
        </p:txBody>
      </p:sp>
      <p:sp>
        <p:nvSpPr>
          <p:cNvPr id="66" name="TextBox 65">
            <a:extLst>
              <a:ext uri="{FF2B5EF4-FFF2-40B4-BE49-F238E27FC236}">
                <a16:creationId xmlns:a16="http://schemas.microsoft.com/office/drawing/2014/main" id="{73B9A115-D1F6-4CAC-B6D9-EB65A89269E2}"/>
              </a:ext>
            </a:extLst>
          </p:cNvPr>
          <p:cNvSpPr txBox="1"/>
          <p:nvPr/>
        </p:nvSpPr>
        <p:spPr>
          <a:xfrm>
            <a:off x="1154111" y="2000731"/>
            <a:ext cx="1022161" cy="200055"/>
          </a:xfrm>
          <a:prstGeom prst="rect">
            <a:avLst/>
          </a:prstGeom>
          <a:solidFill>
            <a:schemeClr val="bg1"/>
          </a:solidFill>
        </p:spPr>
        <p:txBody>
          <a:bodyPr wrap="square" lIns="0" tIns="0" rIns="0" bIns="0" rtlCol="0">
            <a:spAutoFit/>
          </a:bodyPr>
          <a:lstStyle/>
          <a:p>
            <a:r>
              <a:rPr lang="en-GB" sz="1300" i="1" dirty="0"/>
              <a:t>C. nutans       </a:t>
            </a:r>
          </a:p>
        </p:txBody>
      </p:sp>
      <p:sp>
        <p:nvSpPr>
          <p:cNvPr id="68" name="TextBox 67">
            <a:extLst>
              <a:ext uri="{FF2B5EF4-FFF2-40B4-BE49-F238E27FC236}">
                <a16:creationId xmlns:a16="http://schemas.microsoft.com/office/drawing/2014/main" id="{9E592E97-066E-4941-A3E1-0BF442C4024F}"/>
              </a:ext>
            </a:extLst>
          </p:cNvPr>
          <p:cNvSpPr txBox="1"/>
          <p:nvPr/>
        </p:nvSpPr>
        <p:spPr>
          <a:xfrm>
            <a:off x="1144966" y="3921098"/>
            <a:ext cx="1122745" cy="200055"/>
          </a:xfrm>
          <a:prstGeom prst="rect">
            <a:avLst/>
          </a:prstGeom>
          <a:solidFill>
            <a:schemeClr val="bg1"/>
          </a:solidFill>
        </p:spPr>
        <p:txBody>
          <a:bodyPr wrap="square" lIns="0" tIns="0" rIns="0" bIns="0" rtlCol="0">
            <a:spAutoFit/>
          </a:bodyPr>
          <a:lstStyle/>
          <a:p>
            <a:r>
              <a:rPr lang="en-GB" sz="1300" i="1" dirty="0"/>
              <a:t>C. </a:t>
            </a:r>
            <a:r>
              <a:rPr lang="en-GB" sz="1300" i="1" dirty="0" err="1"/>
              <a:t>acanthoides</a:t>
            </a:r>
            <a:r>
              <a:rPr lang="en-GB" sz="1300" i="1" dirty="0"/>
              <a:t>   </a:t>
            </a:r>
          </a:p>
        </p:txBody>
      </p:sp>
    </p:spTree>
    <p:extLst>
      <p:ext uri="{BB962C8B-B14F-4D97-AF65-F5344CB8AC3E}">
        <p14:creationId xmlns:p14="http://schemas.microsoft.com/office/powerpoint/2010/main" val="2477754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2" name="Rectangle 1">
            <a:extLst>
              <a:ext uri="{FF2B5EF4-FFF2-40B4-BE49-F238E27FC236}">
                <a16:creationId xmlns:a16="http://schemas.microsoft.com/office/drawing/2014/main" id="{C02CA7CD-A483-4DF7-8686-DB57FB9EB93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D4738DF-B075-4203-B0C9-8C287E98DC5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BB5EF125-08BD-4AA4-8046-0C9D731BF0B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0181A26-B3CE-4710-86F9-D8F5C391BD2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0BD7E61-34A8-4FBE-BC15-32C330AF32D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0B5845A-71B5-4576-A59D-4CC4CF34A33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ED7FF8-ADB1-4795-BBF9-98C39D8ECFB6}"/>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5349FF05-3CB4-48D9-9032-708E0005BD48}"/>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50FD5855-7ADD-43C2-9619-20C4B9D4B81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F6BA645C-FD81-4ECB-B095-214BA2F69B0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5D1EA8D-76E5-4FAF-A344-38BDB6F2E755}"/>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264E46A5-8B09-4BE8-888C-7B7AC0023642}"/>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E1D2F646-3BF2-40AD-ABA4-F49295D3A0A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A8D50C3F-2C94-4153-B4B7-92177CAB075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63B1FC9-A3F5-418A-A953-4618E3DF9F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2FE3F7F9-5B79-45BF-8D9C-50D3BDE8801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30520254-8B31-4DEE-BDDB-1F9848278B2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23A9D91-148E-410C-A3AF-57D8EF3F960D}"/>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56D576DD-0903-4466-B21C-CA90CD25F002}"/>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26E11211-1302-4844-B82D-EAAE7211681C}"/>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45A98999-BC35-4951-8B49-04E56AF597C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15F248AC-0B5B-4EA1-AC64-8CBDEEC90B7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AA00F737-DC3E-48FC-BFAC-0E5B0A7C922A}"/>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C449D133-C4CF-481A-9D9A-5FBB7B8BADC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585142B6-D9D4-45BD-A1FC-64CCA8FD018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7D77B9A5-F2CB-47F7-9961-ED2DCB828C2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79F71AC0-E453-4140-912A-CF10E5078E11}"/>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AF955A4C-495E-4400-BEC1-AB5B786807ED}"/>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A34C8B2-DB88-4B48-9170-889FC8DC230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DCD3DCBB-7A9F-4FBB-9BE4-7FED753CD2A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6332109-FC83-45FF-A133-94B34995F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16EB75EE-5F59-49D1-A00E-E2195CE316E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A6C7F67F-DB49-4115-A085-DC04FEB7CB2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3E3899DB-821B-48A2-902F-865DC9BED4BD}"/>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892CD1DE-C788-4B33-B44F-D80DDEF1CE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EC440C8E-0F13-4518-AE2C-FB6D26C32C6B}"/>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1E5AAB9-2DF3-4A5E-A629-4D157DE54855}"/>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FB85CA6-9EB8-4EA5-89E6-1FC3AB15246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38F69873-168F-415A-9285-376693ECD61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D99C6741-3970-43C3-ABC0-3BD2CBFF2E3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6345AE28-FE82-4C7F-B700-787B17F0C6D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F7D0E693-4736-4D59-A65C-5D52546AEE3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1B77D1C7-B9F7-43A6-B2C9-A7FF6DC681E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2CACB6C-0BA1-407A-9551-21C41DFD241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E75C08-EE83-4114-9304-44BC9BCCE18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2FFF97FA-4144-4648-B0A7-72266E6DCDB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6470331A-D6B8-4E8F-B5C3-14B10F7767D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BFBDE5CF-181D-449E-9596-F1D355DBCC48}"/>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BC13157F-811D-46A7-BD00-34C7FBA4DDF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AEB1D56-D606-4485-9D12-704352DACCE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4965AFC9-EBDF-4F4C-996C-B5E22B62103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TextBox 178">
            <a:extLst>
              <a:ext uri="{FF2B5EF4-FFF2-40B4-BE49-F238E27FC236}">
                <a16:creationId xmlns:a16="http://schemas.microsoft.com/office/drawing/2014/main" id="{FC1A0F96-67C1-4820-8B95-59D4561DBB24}"/>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3732977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9AA44-173B-44B3-BC83-6F2C494E91C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B066726-C3E7-4394-8BC7-90502A4827EB}"/>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5BE22B06-A16A-4B89-BD1D-48440A713DE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7351B0B-C17C-43DD-B9AA-58B073642B2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B1399F0-F50D-47C7-BD1D-2E4E0267101E}"/>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725A3F2-658B-4CF0-892D-B838B3673DA8}"/>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9A90059-E63F-48BD-B45A-88F500251452}"/>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3869646-73F5-4895-86D3-909B86B814D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124BDC1-F2CB-4509-B175-34BC2FE83343}"/>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F88C9EB-6BDC-41C3-94A0-63129DED1412}"/>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1D56758-5515-4014-B2C9-802B9411D7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F7028A8-C4A1-4E3B-A01F-877CCDA8E352}"/>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C2A5C3B-8603-469B-84C3-1EF75D153A0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C593EAA-7878-4336-90EB-57D57080CFE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E29B40-CD19-4EB0-A6BF-A731C73CB63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BD35812-1381-49BC-BF96-DF13652BA1D3}"/>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E279F96-B92F-431C-ACC2-0F8D9A80DCB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F8D11FD-5D27-427D-A702-9B4D6BB5951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4D0F2C4-B4B7-4D05-BB5A-9E0507174FD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CA6F911-9113-4579-8D4D-E5C11A87AD9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8BD6D9F-5608-4BFC-8BD3-78258583636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833AF17-238D-40C0-B754-2E1CB860E62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414E7C2-9E1D-4716-A40B-778F8C71D65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C15B65A-3D6B-45D7-A091-10188995D4C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1BD49D4-F4D7-4439-897B-F5E3E10570F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372894F-064A-40FB-B725-9843BA593D9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82AC1D9-7C88-46B4-AD80-33738D31D0C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4CE6BBD-4EF7-4D84-89F7-F35546FF284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0F3C9AC-8751-4172-9827-01A03286A1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66C5463-5893-4C62-9771-E1E4B710BAC0}"/>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A7E47E6-2D73-4118-AAAF-DD891A0F645C}"/>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F54A8EE-E477-4ABB-8F59-DD182A2510D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9CD49DA-78CF-449D-9714-B42BAB596F0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E772623-6DAE-402F-A8B0-91C820C277F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0FDF545-DBDC-444E-A785-77DE489079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2CFE65D-FE89-47AE-8974-49EF54E097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25C419A-AB67-480F-86C1-C6BCD3FF635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E96E1A6-A03F-40CE-B342-C85C01EA207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628589BC-A869-404A-8A1E-8BD9A072830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E3849191-E425-4DC0-8A04-321793320DC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05F3F95-AE0B-4B8C-9B83-6997740A098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5BEE319-A1E4-41BE-81A2-E3BD63CD7E38}"/>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40CF21F-A9F2-4465-85DE-475B0441FC2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4FCD340-7711-4D4B-93CE-B4C57132C1D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80903E74-F669-4A39-A69D-36E40E89C35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744C95A-9E0C-4BC8-92D8-AF5DA44DB02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73580DE-5BA3-4EF0-9CBA-6B15F6F41D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267E97D2-D6F2-4D69-922D-0B87039038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370F0FE-A6A3-44C3-B433-E35E597FAF1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5CC1084-ED34-46D2-ADEC-C56558B2E0E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05E0E89-9B8E-4212-8C5A-E4AEAF7B312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E59D691-4027-4673-96C6-64DA8982F47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D7006BBD-FDC6-4F6E-9F6E-E090B9E0EAC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1E4B8AF-55D0-4D1C-B7A2-8BFBBD2B6ED4}"/>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D540EBD-B57F-4B80-B225-EB3B503F68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676399D-3FC1-4E08-B86B-2751E62A560B}"/>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BFFE0F8A-4FD0-4065-BD6D-19D90F59EC31}"/>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heights (and thus seed release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8" name="TextBox 47">
            <a:extLst>
              <a:ext uri="{FF2B5EF4-FFF2-40B4-BE49-F238E27FC236}">
                <a16:creationId xmlns:a16="http://schemas.microsoft.com/office/drawing/2014/main" id="{B054188D-142A-4A58-9993-7D4796F2754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361780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0F3FB51-0D4F-4DF8-A30F-EB27DA87C01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Chart, line chart&#10;&#10;Description automatically generated">
            <a:extLst>
              <a:ext uri="{FF2B5EF4-FFF2-40B4-BE49-F238E27FC236}">
                <a16:creationId xmlns:a16="http://schemas.microsoft.com/office/drawing/2014/main" id="{C9ECB267-324A-4ABC-89DF-1E830F825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94" y="473777"/>
            <a:ext cx="6179681" cy="6172199"/>
          </a:xfrm>
          <a:prstGeom prst="rect">
            <a:avLst/>
          </a:prstGeom>
        </p:spPr>
      </p:pic>
      <p:sp>
        <p:nvSpPr>
          <p:cNvPr id="23" name="TextBox 22">
            <a:extLst>
              <a:ext uri="{FF2B5EF4-FFF2-40B4-BE49-F238E27FC236}">
                <a16:creationId xmlns:a16="http://schemas.microsoft.com/office/drawing/2014/main" id="{ACD494E3-8421-43B5-8BA3-5FB62C0B6262}"/>
              </a:ext>
            </a:extLst>
          </p:cNvPr>
          <p:cNvSpPr txBox="1"/>
          <p:nvPr/>
        </p:nvSpPr>
        <p:spPr>
          <a:xfrm>
            <a:off x="856751" y="680707"/>
            <a:ext cx="5096910" cy="230832"/>
          </a:xfrm>
          <a:prstGeom prst="rect">
            <a:avLst/>
          </a:prstGeom>
          <a:noFill/>
        </p:spPr>
        <p:txBody>
          <a:bodyPr wrap="square" rtlCol="0">
            <a:spAutoFit/>
          </a:bodyPr>
          <a:lstStyle/>
          <a:p>
            <a:r>
              <a:rPr lang="en-GB" sz="900" i="1" dirty="0"/>
              <a:t>*Bands represent 95% bootstrap interval; Kolmogorov-Smirnov test used to test significance</a:t>
            </a:r>
          </a:p>
        </p:txBody>
      </p:sp>
      <p:sp>
        <p:nvSpPr>
          <p:cNvPr id="24" name="TextBox 23">
            <a:extLst>
              <a:ext uri="{FF2B5EF4-FFF2-40B4-BE49-F238E27FC236}">
                <a16:creationId xmlns:a16="http://schemas.microsoft.com/office/drawing/2014/main" id="{2117C3E9-77DB-4104-8447-B87BF1981908}"/>
              </a:ext>
            </a:extLst>
          </p:cNvPr>
          <p:cNvSpPr txBox="1"/>
          <p:nvPr/>
        </p:nvSpPr>
        <p:spPr>
          <a:xfrm>
            <a:off x="6739128" y="767393"/>
            <a:ext cx="4971426" cy="2800767"/>
          </a:xfrm>
          <a:prstGeom prst="rect">
            <a:avLst/>
          </a:prstGeom>
          <a:noFill/>
        </p:spPr>
        <p:txBody>
          <a:bodyPr wrap="square" rtlCol="0">
            <a:spAutoFit/>
          </a:bodyPr>
          <a:lstStyle/>
          <a:p>
            <a:r>
              <a:rPr lang="en-GB" sz="2200" b="1" i="1" dirty="0"/>
              <a:t>For each species, using flower height distribution instead of maximum height results in a different dispersal kernel…</a:t>
            </a:r>
          </a:p>
          <a:p>
            <a:endParaRPr lang="en-GB" sz="2200" i="1" dirty="0"/>
          </a:p>
          <a:p>
            <a:r>
              <a:rPr lang="en-GB" sz="2200" dirty="0"/>
              <a:t>For </a:t>
            </a:r>
            <a:r>
              <a:rPr lang="en-GB" sz="2200" i="1" dirty="0"/>
              <a:t>C. nutans</a:t>
            </a:r>
            <a:r>
              <a:rPr lang="en-GB" sz="2200" dirty="0"/>
              <a:t>, kernels using the height distribution were different than those using the max height for both </a:t>
            </a:r>
            <a:r>
              <a:rPr lang="en-GB" sz="2200" dirty="0" err="1"/>
              <a:t>unwarmed</a:t>
            </a:r>
            <a:r>
              <a:rPr lang="en-GB" sz="2200" dirty="0"/>
              <a:t> and warmed plants.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91ADCD-E614-4680-8CB9-F8DA5E445CCF}"/>
                  </a:ext>
                </a:extLst>
              </p:cNvPr>
              <p:cNvSpPr txBox="1"/>
              <p:nvPr/>
            </p:nvSpPr>
            <p:spPr>
              <a:xfrm>
                <a:off x="1385363" y="85572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0.00</m:t>
                      </m:r>
                      <m:r>
                        <a:rPr lang="en-GB" sz="900" b="0" i="1" dirty="0" smtClean="0">
                          <a:latin typeface="Cambria Math" panose="02040503050406030204" pitchFamily="18" charset="0"/>
                        </a:rPr>
                        <m:t>2</m:t>
                      </m:r>
                    </m:oMath>
                  </m:oMathPara>
                </a14:m>
                <a:endParaRPr lang="en-GB" sz="900" dirty="0"/>
              </a:p>
            </p:txBody>
          </p:sp>
        </mc:Choice>
        <mc:Fallback xmlns="">
          <p:sp>
            <p:nvSpPr>
              <p:cNvPr id="7" name="TextBox 6">
                <a:extLst>
                  <a:ext uri="{FF2B5EF4-FFF2-40B4-BE49-F238E27FC236}">
                    <a16:creationId xmlns:a16="http://schemas.microsoft.com/office/drawing/2014/main" id="{1891ADCD-E614-4680-8CB9-F8DA5E445CCF}"/>
                  </a:ext>
                </a:extLst>
              </p:cNvPr>
              <p:cNvSpPr txBox="1">
                <a:spLocks noRot="1" noChangeAspect="1" noMove="1" noResize="1" noEditPoints="1" noAdjustHandles="1" noChangeArrowheads="1" noChangeShapeType="1" noTextEdit="1"/>
              </p:cNvSpPr>
              <p:nvPr/>
            </p:nvSpPr>
            <p:spPr>
              <a:xfrm>
                <a:off x="1385363" y="855729"/>
                <a:ext cx="911352" cy="230832"/>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89EB1684-E5EE-4FB1-8F4E-EE90B2D78651}"/>
              </a:ext>
            </a:extLst>
          </p:cNvPr>
          <p:cNvSpPr txBox="1"/>
          <p:nvPr/>
        </p:nvSpPr>
        <p:spPr>
          <a:xfrm>
            <a:off x="977391" y="89420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461CCE-3481-4CAE-A12B-56DC9B57C7B2}"/>
                  </a:ext>
                </a:extLst>
              </p:cNvPr>
              <p:cNvSpPr txBox="1"/>
              <p:nvPr/>
            </p:nvSpPr>
            <p:spPr>
              <a:xfrm>
                <a:off x="1649890" y="382011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m:t>
                      </m:r>
                      <m:r>
                        <a:rPr lang="en-GB" sz="900" b="0" i="1" dirty="0" smtClean="0">
                          <a:latin typeface="Cambria Math" panose="02040503050406030204" pitchFamily="18" charset="0"/>
                        </a:rPr>
                        <m:t>159</m:t>
                      </m:r>
                    </m:oMath>
                  </m:oMathPara>
                </a14:m>
                <a:endParaRPr lang="en-GB" sz="900" dirty="0"/>
              </a:p>
            </p:txBody>
          </p:sp>
        </mc:Choice>
        <mc:Fallback xmlns="">
          <p:sp>
            <p:nvSpPr>
              <p:cNvPr id="10" name="TextBox 9">
                <a:extLst>
                  <a:ext uri="{FF2B5EF4-FFF2-40B4-BE49-F238E27FC236}">
                    <a16:creationId xmlns:a16="http://schemas.microsoft.com/office/drawing/2014/main" id="{42461CCE-3481-4CAE-A12B-56DC9B57C7B2}"/>
                  </a:ext>
                </a:extLst>
              </p:cNvPr>
              <p:cNvSpPr txBox="1">
                <a:spLocks noRot="1" noChangeAspect="1" noMove="1" noResize="1" noEditPoints="1" noAdjustHandles="1" noChangeArrowheads="1" noChangeShapeType="1" noTextEdit="1"/>
              </p:cNvSpPr>
              <p:nvPr/>
            </p:nvSpPr>
            <p:spPr>
              <a:xfrm>
                <a:off x="1649890" y="3820118"/>
                <a:ext cx="911352" cy="230832"/>
              </a:xfrm>
              <a:prstGeom prst="rect">
                <a:avLst/>
              </a:prstGeom>
              <a:blipFill>
                <a:blip r:embed="rId4"/>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3ECFC759-62F0-4656-B225-8C04B3897D41}"/>
              </a:ext>
            </a:extLst>
          </p:cNvPr>
          <p:cNvSpPr txBox="1"/>
          <p:nvPr/>
        </p:nvSpPr>
        <p:spPr>
          <a:xfrm>
            <a:off x="983487" y="385859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2B962A5-9747-4725-BC8D-8DA2EA26F7E1}"/>
                  </a:ext>
                </a:extLst>
              </p:cNvPr>
              <p:cNvSpPr txBox="1"/>
              <p:nvPr/>
            </p:nvSpPr>
            <p:spPr>
              <a:xfrm>
                <a:off x="1385363" y="214120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m:t>
                      </m:r>
                      <m:r>
                        <a:rPr lang="en-GB" sz="900" i="1" dirty="0" smtClean="0">
                          <a:latin typeface="Cambria Math" panose="02040503050406030204" pitchFamily="18" charset="0"/>
                        </a:rPr>
                        <m:t>0.00</m:t>
                      </m:r>
                      <m:r>
                        <a:rPr lang="en-GB" sz="900" b="0" i="1" dirty="0" smtClean="0">
                          <a:latin typeface="Cambria Math" panose="02040503050406030204" pitchFamily="18" charset="0"/>
                        </a:rPr>
                        <m:t>1</m:t>
                      </m:r>
                    </m:oMath>
                  </m:oMathPara>
                </a14:m>
                <a:endParaRPr lang="en-GB" sz="900" dirty="0"/>
              </a:p>
            </p:txBody>
          </p:sp>
        </mc:Choice>
        <mc:Fallback xmlns="">
          <p:sp>
            <p:nvSpPr>
              <p:cNvPr id="12" name="TextBox 11">
                <a:extLst>
                  <a:ext uri="{FF2B5EF4-FFF2-40B4-BE49-F238E27FC236}">
                    <a16:creationId xmlns:a16="http://schemas.microsoft.com/office/drawing/2014/main" id="{62B962A5-9747-4725-BC8D-8DA2EA26F7E1}"/>
                  </a:ext>
                </a:extLst>
              </p:cNvPr>
              <p:cNvSpPr txBox="1">
                <a:spLocks noRot="1" noChangeAspect="1" noMove="1" noResize="1" noEditPoints="1" noAdjustHandles="1" noChangeArrowheads="1" noChangeShapeType="1" noTextEdit="1"/>
              </p:cNvSpPr>
              <p:nvPr/>
            </p:nvSpPr>
            <p:spPr>
              <a:xfrm>
                <a:off x="1385363" y="2141209"/>
                <a:ext cx="911352" cy="230832"/>
              </a:xfrm>
              <a:prstGeom prst="rect">
                <a:avLst/>
              </a:prstGeom>
              <a:blipFill>
                <a:blip r:embed="rId5"/>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8A7DC09D-C358-46D4-AFC7-A186F4D27D92}"/>
              </a:ext>
            </a:extLst>
          </p:cNvPr>
          <p:cNvSpPr txBox="1"/>
          <p:nvPr/>
        </p:nvSpPr>
        <p:spPr>
          <a:xfrm>
            <a:off x="977391" y="217968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EDFADA-73D6-4C7E-95E9-6446CCF0BF32}"/>
                  </a:ext>
                </a:extLst>
              </p:cNvPr>
              <p:cNvSpPr txBox="1"/>
              <p:nvPr/>
            </p:nvSpPr>
            <p:spPr>
              <a:xfrm>
                <a:off x="1649890" y="509585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&lt;0.001</m:t>
                      </m:r>
                    </m:oMath>
                  </m:oMathPara>
                </a14:m>
                <a:endParaRPr lang="en-GB" sz="900" dirty="0"/>
              </a:p>
            </p:txBody>
          </p:sp>
        </mc:Choice>
        <mc:Fallback xmlns="">
          <p:sp>
            <p:nvSpPr>
              <p:cNvPr id="18" name="TextBox 17">
                <a:extLst>
                  <a:ext uri="{FF2B5EF4-FFF2-40B4-BE49-F238E27FC236}">
                    <a16:creationId xmlns:a16="http://schemas.microsoft.com/office/drawing/2014/main" id="{8CEDFADA-73D6-4C7E-95E9-6446CCF0BF32}"/>
                  </a:ext>
                </a:extLst>
              </p:cNvPr>
              <p:cNvSpPr txBox="1">
                <a:spLocks noRot="1" noChangeAspect="1" noMove="1" noResize="1" noEditPoints="1" noAdjustHandles="1" noChangeArrowheads="1" noChangeShapeType="1" noTextEdit="1"/>
              </p:cNvSpPr>
              <p:nvPr/>
            </p:nvSpPr>
            <p:spPr>
              <a:xfrm>
                <a:off x="1649890" y="5095858"/>
                <a:ext cx="911352" cy="230832"/>
              </a:xfrm>
              <a:prstGeom prst="rect">
                <a:avLst/>
              </a:prstGeom>
              <a:blipFill>
                <a:blip r:embed="rId6"/>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C817AFD0-BFD2-43AA-9844-EF1023C04E4C}"/>
              </a:ext>
            </a:extLst>
          </p:cNvPr>
          <p:cNvSpPr txBox="1"/>
          <p:nvPr/>
        </p:nvSpPr>
        <p:spPr>
          <a:xfrm>
            <a:off x="983487" y="513433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p:spTree>
    <p:extLst>
      <p:ext uri="{BB962C8B-B14F-4D97-AF65-F5344CB8AC3E}">
        <p14:creationId xmlns:p14="http://schemas.microsoft.com/office/powerpoint/2010/main" val="386837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0F3FB51-0D4F-4DF8-A30F-EB27DA87C01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Chart, line chart&#10;&#10;Description automatically generated">
            <a:extLst>
              <a:ext uri="{FF2B5EF4-FFF2-40B4-BE49-F238E27FC236}">
                <a16:creationId xmlns:a16="http://schemas.microsoft.com/office/drawing/2014/main" id="{C9ECB267-324A-4ABC-89DF-1E830F825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94" y="473777"/>
            <a:ext cx="6179681" cy="6172199"/>
          </a:xfrm>
          <a:prstGeom prst="rect">
            <a:avLst/>
          </a:prstGeom>
        </p:spPr>
      </p:pic>
      <p:sp>
        <p:nvSpPr>
          <p:cNvPr id="23" name="TextBox 22">
            <a:extLst>
              <a:ext uri="{FF2B5EF4-FFF2-40B4-BE49-F238E27FC236}">
                <a16:creationId xmlns:a16="http://schemas.microsoft.com/office/drawing/2014/main" id="{ACD494E3-8421-43B5-8BA3-5FB62C0B6262}"/>
              </a:ext>
            </a:extLst>
          </p:cNvPr>
          <p:cNvSpPr txBox="1"/>
          <p:nvPr/>
        </p:nvSpPr>
        <p:spPr>
          <a:xfrm>
            <a:off x="856751" y="680707"/>
            <a:ext cx="5096910" cy="230832"/>
          </a:xfrm>
          <a:prstGeom prst="rect">
            <a:avLst/>
          </a:prstGeom>
          <a:noFill/>
        </p:spPr>
        <p:txBody>
          <a:bodyPr wrap="square" rtlCol="0">
            <a:spAutoFit/>
          </a:bodyPr>
          <a:lstStyle/>
          <a:p>
            <a:r>
              <a:rPr lang="en-GB" sz="900" i="1" dirty="0"/>
              <a:t>*Bands represent 95% bootstrap interval; Kolmogorov-Smirnov test used to test significance</a:t>
            </a:r>
          </a:p>
        </p:txBody>
      </p:sp>
      <p:sp>
        <p:nvSpPr>
          <p:cNvPr id="24" name="TextBox 23">
            <a:extLst>
              <a:ext uri="{FF2B5EF4-FFF2-40B4-BE49-F238E27FC236}">
                <a16:creationId xmlns:a16="http://schemas.microsoft.com/office/drawing/2014/main" id="{2117C3E9-77DB-4104-8447-B87BF1981908}"/>
              </a:ext>
            </a:extLst>
          </p:cNvPr>
          <p:cNvSpPr txBox="1"/>
          <p:nvPr/>
        </p:nvSpPr>
        <p:spPr>
          <a:xfrm>
            <a:off x="6739128" y="767393"/>
            <a:ext cx="4971426" cy="5170646"/>
          </a:xfrm>
          <a:prstGeom prst="rect">
            <a:avLst/>
          </a:prstGeom>
          <a:noFill/>
        </p:spPr>
        <p:txBody>
          <a:bodyPr wrap="square" rtlCol="0">
            <a:spAutoFit/>
          </a:bodyPr>
          <a:lstStyle/>
          <a:p>
            <a:r>
              <a:rPr lang="en-GB" sz="2200" b="1" i="1" dirty="0"/>
              <a:t>For each species, using flower height distribution instead of maximum height results in a different dispersal kernel…</a:t>
            </a:r>
          </a:p>
          <a:p>
            <a:endParaRPr lang="en-GB" sz="2200" i="1" dirty="0"/>
          </a:p>
          <a:p>
            <a:r>
              <a:rPr lang="en-GB" sz="2200" dirty="0"/>
              <a:t>For </a:t>
            </a:r>
            <a:r>
              <a:rPr lang="en-GB" sz="2200" i="1" dirty="0"/>
              <a:t>C. nutans</a:t>
            </a:r>
            <a:r>
              <a:rPr lang="en-GB" sz="2200" dirty="0"/>
              <a:t>, kernels using the height distribution were different than those using the max height for both </a:t>
            </a:r>
            <a:r>
              <a:rPr lang="en-GB" sz="2200" dirty="0" err="1"/>
              <a:t>unwarmed</a:t>
            </a:r>
            <a:r>
              <a:rPr lang="en-GB" sz="2200" dirty="0"/>
              <a:t> and warmed plants.</a:t>
            </a:r>
          </a:p>
          <a:p>
            <a:endParaRPr lang="en-GB" sz="2200" dirty="0"/>
          </a:p>
          <a:p>
            <a:r>
              <a:rPr lang="en-GB" sz="2200" dirty="0"/>
              <a:t>For </a:t>
            </a:r>
            <a:r>
              <a:rPr lang="en-GB" sz="2200" i="1" dirty="0"/>
              <a:t>C. </a:t>
            </a:r>
            <a:r>
              <a:rPr lang="en-GB" sz="2200" i="1" dirty="0" err="1"/>
              <a:t>acanthoides</a:t>
            </a:r>
            <a:r>
              <a:rPr lang="en-GB" sz="2200" dirty="0"/>
              <a:t>, kernels using the height distribution were not different than those using the max height for </a:t>
            </a:r>
            <a:r>
              <a:rPr lang="en-GB" sz="2200" dirty="0" err="1"/>
              <a:t>unwarmed</a:t>
            </a:r>
            <a:r>
              <a:rPr lang="en-GB" sz="2200" dirty="0"/>
              <a:t> plants, but were for warmed plants.</a:t>
            </a:r>
          </a:p>
          <a:p>
            <a:endParaRPr lang="en-GB" sz="2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003FB6-5899-453E-915C-8B2BCB419DC4}"/>
                  </a:ext>
                </a:extLst>
              </p:cNvPr>
              <p:cNvSpPr txBox="1"/>
              <p:nvPr/>
            </p:nvSpPr>
            <p:spPr>
              <a:xfrm>
                <a:off x="1385363" y="85572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0.00</m:t>
                      </m:r>
                      <m:r>
                        <a:rPr lang="en-GB" sz="900" b="0" i="1" dirty="0" smtClean="0">
                          <a:latin typeface="Cambria Math" panose="02040503050406030204" pitchFamily="18" charset="0"/>
                        </a:rPr>
                        <m:t>2</m:t>
                      </m:r>
                    </m:oMath>
                  </m:oMathPara>
                </a14:m>
                <a:endParaRPr lang="en-GB" sz="900" dirty="0"/>
              </a:p>
            </p:txBody>
          </p:sp>
        </mc:Choice>
        <mc:Fallback xmlns="">
          <p:sp>
            <p:nvSpPr>
              <p:cNvPr id="7" name="TextBox 6">
                <a:extLst>
                  <a:ext uri="{FF2B5EF4-FFF2-40B4-BE49-F238E27FC236}">
                    <a16:creationId xmlns:a16="http://schemas.microsoft.com/office/drawing/2014/main" id="{2F003FB6-5899-453E-915C-8B2BCB419DC4}"/>
                  </a:ext>
                </a:extLst>
              </p:cNvPr>
              <p:cNvSpPr txBox="1">
                <a:spLocks noRot="1" noChangeAspect="1" noMove="1" noResize="1" noEditPoints="1" noAdjustHandles="1" noChangeArrowheads="1" noChangeShapeType="1" noTextEdit="1"/>
              </p:cNvSpPr>
              <p:nvPr/>
            </p:nvSpPr>
            <p:spPr>
              <a:xfrm>
                <a:off x="1385363" y="855729"/>
                <a:ext cx="911352" cy="230832"/>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27E7268D-0BBB-43E0-A529-1F3A66010F91}"/>
              </a:ext>
            </a:extLst>
          </p:cNvPr>
          <p:cNvSpPr txBox="1"/>
          <p:nvPr/>
        </p:nvSpPr>
        <p:spPr>
          <a:xfrm>
            <a:off x="977391" y="89420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AF7740-38F0-45DE-AAEE-7646117DD287}"/>
                  </a:ext>
                </a:extLst>
              </p:cNvPr>
              <p:cNvSpPr txBox="1"/>
              <p:nvPr/>
            </p:nvSpPr>
            <p:spPr>
              <a:xfrm>
                <a:off x="1649890" y="382011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m:t>
                      </m:r>
                      <m:r>
                        <a:rPr lang="en-GB" sz="900" b="0" i="1" dirty="0" smtClean="0">
                          <a:latin typeface="Cambria Math" panose="02040503050406030204" pitchFamily="18" charset="0"/>
                        </a:rPr>
                        <m:t>159</m:t>
                      </m:r>
                    </m:oMath>
                  </m:oMathPara>
                </a14:m>
                <a:endParaRPr lang="en-GB" sz="900" dirty="0"/>
              </a:p>
            </p:txBody>
          </p:sp>
        </mc:Choice>
        <mc:Fallback xmlns="">
          <p:sp>
            <p:nvSpPr>
              <p:cNvPr id="10" name="TextBox 9">
                <a:extLst>
                  <a:ext uri="{FF2B5EF4-FFF2-40B4-BE49-F238E27FC236}">
                    <a16:creationId xmlns:a16="http://schemas.microsoft.com/office/drawing/2014/main" id="{C7AF7740-38F0-45DE-AAEE-7646117DD287}"/>
                  </a:ext>
                </a:extLst>
              </p:cNvPr>
              <p:cNvSpPr txBox="1">
                <a:spLocks noRot="1" noChangeAspect="1" noMove="1" noResize="1" noEditPoints="1" noAdjustHandles="1" noChangeArrowheads="1" noChangeShapeType="1" noTextEdit="1"/>
              </p:cNvSpPr>
              <p:nvPr/>
            </p:nvSpPr>
            <p:spPr>
              <a:xfrm>
                <a:off x="1649890" y="3820118"/>
                <a:ext cx="911352" cy="230832"/>
              </a:xfrm>
              <a:prstGeom prst="rect">
                <a:avLst/>
              </a:prstGeom>
              <a:blipFill>
                <a:blip r:embed="rId4"/>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3C620DCA-89D5-44D1-B658-50620DDA2E88}"/>
              </a:ext>
            </a:extLst>
          </p:cNvPr>
          <p:cNvSpPr txBox="1"/>
          <p:nvPr/>
        </p:nvSpPr>
        <p:spPr>
          <a:xfrm>
            <a:off x="983487" y="385859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C0A8D89-7C14-4E52-896F-DAA2537B2A54}"/>
                  </a:ext>
                </a:extLst>
              </p:cNvPr>
              <p:cNvSpPr txBox="1"/>
              <p:nvPr/>
            </p:nvSpPr>
            <p:spPr>
              <a:xfrm>
                <a:off x="1385363" y="214120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m:t>
                      </m:r>
                      <m:r>
                        <a:rPr lang="en-GB" sz="900" i="1" dirty="0" smtClean="0">
                          <a:latin typeface="Cambria Math" panose="02040503050406030204" pitchFamily="18" charset="0"/>
                        </a:rPr>
                        <m:t>0.00</m:t>
                      </m:r>
                      <m:r>
                        <a:rPr lang="en-GB" sz="900" b="0" i="1" dirty="0" smtClean="0">
                          <a:latin typeface="Cambria Math" panose="02040503050406030204" pitchFamily="18" charset="0"/>
                        </a:rPr>
                        <m:t>1</m:t>
                      </m:r>
                    </m:oMath>
                  </m:oMathPara>
                </a14:m>
                <a:endParaRPr lang="en-GB" sz="900" dirty="0"/>
              </a:p>
            </p:txBody>
          </p:sp>
        </mc:Choice>
        <mc:Fallback xmlns="">
          <p:sp>
            <p:nvSpPr>
              <p:cNvPr id="12" name="TextBox 11">
                <a:extLst>
                  <a:ext uri="{FF2B5EF4-FFF2-40B4-BE49-F238E27FC236}">
                    <a16:creationId xmlns:a16="http://schemas.microsoft.com/office/drawing/2014/main" id="{6C0A8D89-7C14-4E52-896F-DAA2537B2A54}"/>
                  </a:ext>
                </a:extLst>
              </p:cNvPr>
              <p:cNvSpPr txBox="1">
                <a:spLocks noRot="1" noChangeAspect="1" noMove="1" noResize="1" noEditPoints="1" noAdjustHandles="1" noChangeArrowheads="1" noChangeShapeType="1" noTextEdit="1"/>
              </p:cNvSpPr>
              <p:nvPr/>
            </p:nvSpPr>
            <p:spPr>
              <a:xfrm>
                <a:off x="1385363" y="2141209"/>
                <a:ext cx="911352" cy="230832"/>
              </a:xfrm>
              <a:prstGeom prst="rect">
                <a:avLst/>
              </a:prstGeom>
              <a:blipFill>
                <a:blip r:embed="rId5"/>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9C873CCA-A027-4AE9-881E-DB404532B771}"/>
              </a:ext>
            </a:extLst>
          </p:cNvPr>
          <p:cNvSpPr txBox="1"/>
          <p:nvPr/>
        </p:nvSpPr>
        <p:spPr>
          <a:xfrm>
            <a:off x="977391" y="217968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FB44C82-2EB4-46EC-8D8F-78BFFD0A5D76}"/>
                  </a:ext>
                </a:extLst>
              </p:cNvPr>
              <p:cNvSpPr txBox="1"/>
              <p:nvPr/>
            </p:nvSpPr>
            <p:spPr>
              <a:xfrm>
                <a:off x="1649890" y="509585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&lt;0.001</m:t>
                      </m:r>
                    </m:oMath>
                  </m:oMathPara>
                </a14:m>
                <a:endParaRPr lang="en-GB" sz="900" dirty="0"/>
              </a:p>
            </p:txBody>
          </p:sp>
        </mc:Choice>
        <mc:Fallback xmlns="">
          <p:sp>
            <p:nvSpPr>
              <p:cNvPr id="18" name="TextBox 17">
                <a:extLst>
                  <a:ext uri="{FF2B5EF4-FFF2-40B4-BE49-F238E27FC236}">
                    <a16:creationId xmlns:a16="http://schemas.microsoft.com/office/drawing/2014/main" id="{CFB44C82-2EB4-46EC-8D8F-78BFFD0A5D76}"/>
                  </a:ext>
                </a:extLst>
              </p:cNvPr>
              <p:cNvSpPr txBox="1">
                <a:spLocks noRot="1" noChangeAspect="1" noMove="1" noResize="1" noEditPoints="1" noAdjustHandles="1" noChangeArrowheads="1" noChangeShapeType="1" noTextEdit="1"/>
              </p:cNvSpPr>
              <p:nvPr/>
            </p:nvSpPr>
            <p:spPr>
              <a:xfrm>
                <a:off x="1649890" y="5095858"/>
                <a:ext cx="911352" cy="230832"/>
              </a:xfrm>
              <a:prstGeom prst="rect">
                <a:avLst/>
              </a:prstGeom>
              <a:blipFill>
                <a:blip r:embed="rId6"/>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008380E4-6198-4CC8-9D9A-AA456EF1A9A1}"/>
              </a:ext>
            </a:extLst>
          </p:cNvPr>
          <p:cNvSpPr txBox="1"/>
          <p:nvPr/>
        </p:nvSpPr>
        <p:spPr>
          <a:xfrm>
            <a:off x="983487" y="513433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p:spTree>
    <p:extLst>
      <p:ext uri="{BB962C8B-B14F-4D97-AF65-F5344CB8AC3E}">
        <p14:creationId xmlns:p14="http://schemas.microsoft.com/office/powerpoint/2010/main" val="829229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E7AC5E95-0AA4-4D79-A0CE-78AC6FADC9C8}"/>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D544B94-6C62-4CAB-9482-A117BA7B1A9A}"/>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95% bootstrap interval</a:t>
            </a:r>
          </a:p>
        </p:txBody>
      </p:sp>
      <p:sp>
        <p:nvSpPr>
          <p:cNvPr id="14" name="TextBox 13">
            <a:extLst>
              <a:ext uri="{FF2B5EF4-FFF2-40B4-BE49-F238E27FC236}">
                <a16:creationId xmlns:a16="http://schemas.microsoft.com/office/drawing/2014/main" id="{F1A521AD-FFC6-4DCA-8425-F2136265CF05}"/>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using the height distribution rather than the max height yields a small decrease in the magnitude of long-distance dispersal events</a:t>
            </a:r>
          </a:p>
        </p:txBody>
      </p:sp>
      <p:sp>
        <p:nvSpPr>
          <p:cNvPr id="15" name="TextBox 14">
            <a:extLst>
              <a:ext uri="{FF2B5EF4-FFF2-40B4-BE49-F238E27FC236}">
                <a16:creationId xmlns:a16="http://schemas.microsoft.com/office/drawing/2014/main" id="{DF1F1E03-0B86-4B24-BC17-43F6B98E1E8A}"/>
              </a:ext>
            </a:extLst>
          </p:cNvPr>
          <p:cNvSpPr txBox="1"/>
          <p:nvPr/>
        </p:nvSpPr>
        <p:spPr>
          <a:xfrm>
            <a:off x="7135925" y="1829251"/>
            <a:ext cx="4683873" cy="4154984"/>
          </a:xfrm>
          <a:prstGeom prst="rect">
            <a:avLst/>
          </a:prstGeom>
          <a:noFill/>
        </p:spPr>
        <p:txBody>
          <a:bodyPr wrap="square" rtlCol="0">
            <a:spAutoFit/>
          </a:bodyPr>
          <a:lstStyle/>
          <a:p>
            <a:r>
              <a:rPr lang="en-GB" sz="2200" dirty="0"/>
              <a:t>For the same high-percentile dispersal distance, seeds from </a:t>
            </a:r>
            <a:r>
              <a:rPr lang="en-GB" sz="2200" dirty="0" err="1"/>
              <a:t>unwarmed</a:t>
            </a:r>
            <a:r>
              <a:rPr lang="en-GB" sz="2200" dirty="0"/>
              <a:t> </a:t>
            </a:r>
            <a:r>
              <a:rPr lang="en-GB" sz="2200" i="1" dirty="0"/>
              <a:t>C. nutans </a:t>
            </a:r>
            <a:r>
              <a:rPr lang="en-GB" sz="2200" dirty="0"/>
              <a:t>travel further when using max height rather than height distribution…</a:t>
            </a:r>
          </a:p>
          <a:p>
            <a:endParaRPr lang="en-GB" sz="2200" dirty="0"/>
          </a:p>
          <a:p>
            <a:r>
              <a:rPr lang="en-GB" sz="2200" dirty="0"/>
              <a:t>… same for warmed </a:t>
            </a:r>
            <a:r>
              <a:rPr lang="en-GB" sz="2200" i="1" dirty="0"/>
              <a:t>C. nutans.</a:t>
            </a:r>
            <a:endParaRPr lang="en-GB" sz="2200" dirty="0"/>
          </a:p>
          <a:p>
            <a:r>
              <a:rPr lang="en-GB" sz="2200" dirty="0"/>
              <a:t>… same for </a:t>
            </a:r>
            <a:r>
              <a:rPr lang="en-GB" sz="2200" dirty="0" err="1"/>
              <a:t>unwarmed</a:t>
            </a:r>
            <a:r>
              <a:rPr lang="en-GB" sz="2200" dirty="0"/>
              <a:t> </a:t>
            </a:r>
            <a:r>
              <a:rPr lang="en-GB" sz="2200" i="1" dirty="0"/>
              <a:t>C. </a:t>
            </a:r>
            <a:r>
              <a:rPr lang="en-GB" sz="2200" i="1" dirty="0" err="1"/>
              <a:t>acanthoides</a:t>
            </a:r>
            <a:r>
              <a:rPr lang="en-GB" sz="2200" i="1" dirty="0"/>
              <a:t>.</a:t>
            </a:r>
          </a:p>
          <a:p>
            <a:r>
              <a:rPr lang="en-GB" sz="2200" dirty="0"/>
              <a:t>… same for warmed </a:t>
            </a:r>
            <a:r>
              <a:rPr lang="en-GB" sz="2200" i="1" dirty="0"/>
              <a:t>C. </a:t>
            </a:r>
            <a:r>
              <a:rPr lang="en-GB" sz="2200" i="1" dirty="0" err="1"/>
              <a:t>acanthoides</a:t>
            </a:r>
            <a:r>
              <a:rPr lang="en-GB" sz="2200" i="1" dirty="0"/>
              <a:t>.</a:t>
            </a:r>
          </a:p>
          <a:p>
            <a:endParaRPr lang="en-GB" sz="2200" i="1" dirty="0"/>
          </a:p>
          <a:p>
            <a:r>
              <a:rPr lang="en-GB" sz="2200" dirty="0"/>
              <a:t>Again, bootstrap intervals inflate for increasingly rare dispersal events.</a:t>
            </a:r>
          </a:p>
          <a:p>
            <a:endParaRPr lang="en-GB" sz="2200" dirty="0"/>
          </a:p>
        </p:txBody>
      </p:sp>
      <p:sp>
        <p:nvSpPr>
          <p:cNvPr id="3" name="TextBox 2">
            <a:extLst>
              <a:ext uri="{FF2B5EF4-FFF2-40B4-BE49-F238E27FC236}">
                <a16:creationId xmlns:a16="http://schemas.microsoft.com/office/drawing/2014/main" id="{A151A209-9B77-44F0-956D-53A9E4481386}"/>
              </a:ext>
            </a:extLst>
          </p:cNvPr>
          <p:cNvSpPr txBox="1"/>
          <p:nvPr/>
        </p:nvSpPr>
        <p:spPr>
          <a:xfrm>
            <a:off x="4904385" y="1712580"/>
            <a:ext cx="1893540" cy="200055"/>
          </a:xfrm>
          <a:prstGeom prst="rect">
            <a:avLst/>
          </a:prstGeom>
          <a:noFill/>
        </p:spPr>
        <p:txBody>
          <a:bodyPr wrap="square" lIns="0" tIns="0" rIns="0" bIns="0" rtlCol="0">
            <a:spAutoFit/>
          </a:bodyPr>
          <a:lstStyle/>
          <a:p>
            <a:pPr algn="ctr"/>
            <a:r>
              <a:rPr lang="en-GB" sz="1300" i="1" dirty="0"/>
              <a:t>C. </a:t>
            </a:r>
            <a:r>
              <a:rPr lang="en-GB" sz="1300" i="1" dirty="0" err="1"/>
              <a:t>acanthoides</a:t>
            </a:r>
            <a:r>
              <a:rPr lang="en-GB" sz="1300" dirty="0"/>
              <a:t> (warmed)</a:t>
            </a:r>
            <a:endParaRPr lang="en-GB" sz="1300" i="1" dirty="0"/>
          </a:p>
        </p:txBody>
      </p:sp>
      <p:pic>
        <p:nvPicPr>
          <p:cNvPr id="11" name="Picture 10" descr="Diagram&#10;&#10;Description automatically generated">
            <a:extLst>
              <a:ext uri="{FF2B5EF4-FFF2-40B4-BE49-F238E27FC236}">
                <a16:creationId xmlns:a16="http://schemas.microsoft.com/office/drawing/2014/main" id="{A6FDD508-DBBA-4FE8-9AEC-FB1E25ECC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728" y="1921328"/>
            <a:ext cx="4752531" cy="4746777"/>
          </a:xfrm>
          <a:prstGeom prst="rect">
            <a:avLst/>
          </a:prstGeom>
        </p:spPr>
      </p:pic>
    </p:spTree>
    <p:extLst>
      <p:ext uri="{BB962C8B-B14F-4D97-AF65-F5344CB8AC3E}">
        <p14:creationId xmlns:p14="http://schemas.microsoft.com/office/powerpoint/2010/main" val="2498715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A576BED-3182-419C-80A6-8CC8C59F5ED6}"/>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0607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829251"/>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2123658"/>
          </a:xfrm>
          <a:prstGeom prst="rect">
            <a:avLst/>
          </a:prstGeom>
          <a:noFill/>
        </p:spPr>
        <p:txBody>
          <a:bodyPr wrap="square" rtlCol="0">
            <a:spAutoFit/>
          </a:bodyPr>
          <a:lstStyle/>
          <a:p>
            <a:r>
              <a:rPr lang="en-GB" sz="2200" dirty="0"/>
              <a:t>This is the </a:t>
            </a:r>
            <a:r>
              <a:rPr lang="en-GB" sz="2200" b="1" dirty="0"/>
              <a:t>first</a:t>
            </a:r>
            <a:r>
              <a:rPr lang="en-GB" sz="2200" dirty="0"/>
              <a:t> study to examine the distributions of seed release heights over the entire plant for </a:t>
            </a:r>
            <a:r>
              <a:rPr lang="en-GB" sz="2200" i="1" dirty="0"/>
              <a:t>C. nutans</a:t>
            </a:r>
            <a:r>
              <a:rPr lang="en-GB" sz="2200" dirty="0"/>
              <a:t> and </a:t>
            </a:r>
            <a:r>
              <a:rPr lang="en-GB" sz="2200" i="1" dirty="0"/>
              <a:t>C. </a:t>
            </a:r>
            <a:r>
              <a:rPr lang="en-GB" sz="2200" i="1" dirty="0" err="1"/>
              <a:t>acanthoides</a:t>
            </a:r>
            <a:r>
              <a:rPr lang="en-GB" sz="2200" i="1" dirty="0"/>
              <a:t>, </a:t>
            </a:r>
            <a:r>
              <a:rPr lang="en-GB" sz="2200" dirty="0"/>
              <a:t>and how warming affects those distributions.</a:t>
            </a:r>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spTree>
    <p:extLst>
      <p:ext uri="{BB962C8B-B14F-4D97-AF65-F5344CB8AC3E}">
        <p14:creationId xmlns:p14="http://schemas.microsoft.com/office/powerpoint/2010/main" val="1712094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829251"/>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5170646"/>
          </a:xfrm>
          <a:prstGeom prst="rect">
            <a:avLst/>
          </a:prstGeom>
          <a:noFill/>
        </p:spPr>
        <p:txBody>
          <a:bodyPr wrap="square" rtlCol="0">
            <a:spAutoFit/>
          </a:bodyPr>
          <a:lstStyle/>
          <a:p>
            <a:r>
              <a:rPr lang="en-GB" sz="2200" dirty="0"/>
              <a:t>This is the </a:t>
            </a:r>
            <a:r>
              <a:rPr lang="en-GB" sz="2200" b="1" dirty="0"/>
              <a:t>first</a:t>
            </a:r>
            <a:r>
              <a:rPr lang="en-GB" sz="2200" dirty="0"/>
              <a:t> study to examine the distributions of seed release heights over the entire plant for </a:t>
            </a:r>
            <a:r>
              <a:rPr lang="en-GB" sz="2200" i="1" dirty="0"/>
              <a:t>C. nutans</a:t>
            </a:r>
            <a:r>
              <a:rPr lang="en-GB" sz="2200" dirty="0"/>
              <a:t> and </a:t>
            </a:r>
            <a:r>
              <a:rPr lang="en-GB" sz="2200" i="1" dirty="0"/>
              <a:t>C. </a:t>
            </a:r>
            <a:r>
              <a:rPr lang="en-GB" sz="2200" i="1" dirty="0" err="1"/>
              <a:t>acanthoides</a:t>
            </a:r>
            <a:r>
              <a:rPr lang="en-GB" sz="2200" i="1" dirty="0"/>
              <a:t>, </a:t>
            </a:r>
            <a:r>
              <a:rPr lang="en-GB" sz="2200" dirty="0"/>
              <a:t>and how warming affects those distributions.</a:t>
            </a:r>
          </a:p>
          <a:p>
            <a:endParaRPr lang="en-GB" sz="2200" dirty="0"/>
          </a:p>
          <a:p>
            <a:r>
              <a:rPr lang="en-GB" sz="2200" dirty="0"/>
              <a:t>Our results show that warming shifts both distributions to the right, increasing seed release heights. Previous studies showed this shift with the maximum flower height; now we show this shift with the entire flower height distribution.</a:t>
            </a:r>
          </a:p>
          <a:p>
            <a:endParaRPr lang="en-GB" sz="2200" dirty="0"/>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cxnSp>
        <p:nvCxnSpPr>
          <p:cNvPr id="60" name="Straight Arrow Connector 59">
            <a:extLst>
              <a:ext uri="{FF2B5EF4-FFF2-40B4-BE49-F238E27FC236}">
                <a16:creationId xmlns:a16="http://schemas.microsoft.com/office/drawing/2014/main" id="{2FBF5397-8258-4DFE-A13D-3BF054648B72}"/>
              </a:ext>
            </a:extLst>
          </p:cNvPr>
          <p:cNvCxnSpPr>
            <a:cxnSpLocks/>
          </p:cNvCxnSpPr>
          <p:nvPr/>
        </p:nvCxnSpPr>
        <p:spPr>
          <a:xfrm>
            <a:off x="3651834" y="3580802"/>
            <a:ext cx="7626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705AF6C-AC41-4CB0-B0DD-ECC281918F5A}"/>
              </a:ext>
            </a:extLst>
          </p:cNvPr>
          <p:cNvCxnSpPr>
            <a:cxnSpLocks/>
          </p:cNvCxnSpPr>
          <p:nvPr/>
        </p:nvCxnSpPr>
        <p:spPr>
          <a:xfrm>
            <a:off x="3356508" y="5597562"/>
            <a:ext cx="7626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09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pic>
        <p:nvPicPr>
          <p:cNvPr id="6" name="Picture 5" descr="Chart, line chart&#10;&#10;Description automatically generated">
            <a:extLst>
              <a:ext uri="{FF2B5EF4-FFF2-40B4-BE49-F238E27FC236}">
                <a16:creationId xmlns:a16="http://schemas.microsoft.com/office/drawing/2014/main" id="{469F45F8-7FF0-45E0-80D6-D8608F263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829251"/>
            <a:ext cx="6296400" cy="4550400"/>
          </a:xfrm>
          <a:prstGeom prst="rect">
            <a:avLst/>
          </a:prstGeom>
        </p:spPr>
      </p:pic>
      <p:sp>
        <p:nvSpPr>
          <p:cNvPr id="7" name="TextBox 6">
            <a:extLst>
              <a:ext uri="{FF2B5EF4-FFF2-40B4-BE49-F238E27FC236}">
                <a16:creationId xmlns:a16="http://schemas.microsoft.com/office/drawing/2014/main" id="{60CB6DA8-F564-43B4-AFFF-576906ABD4E5}"/>
              </a:ext>
            </a:extLst>
          </p:cNvPr>
          <p:cNvSpPr txBox="1"/>
          <p:nvPr/>
        </p:nvSpPr>
        <p:spPr>
          <a:xfrm>
            <a:off x="7135925" y="1829251"/>
            <a:ext cx="4683873" cy="769441"/>
          </a:xfrm>
          <a:prstGeom prst="rect">
            <a:avLst/>
          </a:prstGeom>
          <a:noFill/>
        </p:spPr>
        <p:txBody>
          <a:bodyPr wrap="square" rtlCol="0">
            <a:spAutoFit/>
          </a:bodyPr>
          <a:lstStyle/>
          <a:p>
            <a:r>
              <a:rPr lang="en-GB" sz="2200" dirty="0"/>
              <a:t>As was seen in the previous study, warming changes the dispersal kernel.</a:t>
            </a:r>
          </a:p>
        </p:txBody>
      </p:sp>
    </p:spTree>
    <p:extLst>
      <p:ext uri="{BB962C8B-B14F-4D97-AF65-F5344CB8AC3E}">
        <p14:creationId xmlns:p14="http://schemas.microsoft.com/office/powerpoint/2010/main" val="3267427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pic>
        <p:nvPicPr>
          <p:cNvPr id="6" name="Picture 5" descr="Chart, line chart&#10;&#10;Description automatically generated">
            <a:extLst>
              <a:ext uri="{FF2B5EF4-FFF2-40B4-BE49-F238E27FC236}">
                <a16:creationId xmlns:a16="http://schemas.microsoft.com/office/drawing/2014/main" id="{469F45F8-7FF0-45E0-80D6-D8608F263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829251"/>
            <a:ext cx="6296400" cy="4550400"/>
          </a:xfrm>
          <a:prstGeom prst="rect">
            <a:avLst/>
          </a:prstGeom>
        </p:spPr>
      </p:pic>
      <p:sp>
        <p:nvSpPr>
          <p:cNvPr id="7" name="TextBox 6">
            <a:extLst>
              <a:ext uri="{FF2B5EF4-FFF2-40B4-BE49-F238E27FC236}">
                <a16:creationId xmlns:a16="http://schemas.microsoft.com/office/drawing/2014/main" id="{60CB6DA8-F564-43B4-AFFF-576906ABD4E5}"/>
              </a:ext>
            </a:extLst>
          </p:cNvPr>
          <p:cNvSpPr txBox="1"/>
          <p:nvPr/>
        </p:nvSpPr>
        <p:spPr>
          <a:xfrm>
            <a:off x="7135925" y="1829251"/>
            <a:ext cx="4683873" cy="3816429"/>
          </a:xfrm>
          <a:prstGeom prst="rect">
            <a:avLst/>
          </a:prstGeom>
          <a:noFill/>
        </p:spPr>
        <p:txBody>
          <a:bodyPr wrap="square" rtlCol="0">
            <a:spAutoFit/>
          </a:bodyPr>
          <a:lstStyle/>
          <a:p>
            <a:r>
              <a:rPr lang="en-GB" sz="2200" dirty="0"/>
              <a:t>As was seen in the previous study, warming changes the dispersal kernel.</a:t>
            </a:r>
          </a:p>
          <a:p>
            <a:endParaRPr lang="en-GB" sz="2200" dirty="0"/>
          </a:p>
          <a:p>
            <a:r>
              <a:rPr lang="en-GB" sz="2200" dirty="0"/>
              <a:t>Here, our results show that even when using the entire height distribution instead of the max height, warming shifts the dispersal kernel to the right and makes the tail “fatter”… dispersal at shorter distances becomes less common, while dispersal at longer distances becomes more common.</a:t>
            </a:r>
          </a:p>
        </p:txBody>
      </p:sp>
      <p:cxnSp>
        <p:nvCxnSpPr>
          <p:cNvPr id="61" name="Straight Arrow Connector 60">
            <a:extLst>
              <a:ext uri="{FF2B5EF4-FFF2-40B4-BE49-F238E27FC236}">
                <a16:creationId xmlns:a16="http://schemas.microsoft.com/office/drawing/2014/main" id="{A78D3B7B-2FD9-4898-BEC6-1BC3CED7C643}"/>
              </a:ext>
            </a:extLst>
          </p:cNvPr>
          <p:cNvCxnSpPr>
            <a:cxnSpLocks/>
          </p:cNvCxnSpPr>
          <p:nvPr/>
        </p:nvCxnSpPr>
        <p:spPr>
          <a:xfrm>
            <a:off x="2754752" y="3062642"/>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2EBB8CB-1FE5-4ADC-8BB7-4120E6C42E5E}"/>
              </a:ext>
            </a:extLst>
          </p:cNvPr>
          <p:cNvCxnSpPr>
            <a:cxnSpLocks/>
          </p:cNvCxnSpPr>
          <p:nvPr/>
        </p:nvCxnSpPr>
        <p:spPr>
          <a:xfrm>
            <a:off x="2440032" y="4960022"/>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91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29251"/>
            <a:ext cx="4683873" cy="2123658"/>
          </a:xfrm>
          <a:prstGeom prst="rect">
            <a:avLst/>
          </a:prstGeom>
          <a:noFill/>
        </p:spPr>
        <p:txBody>
          <a:bodyPr wrap="square" rtlCol="0">
            <a:spAutoFit/>
          </a:bodyPr>
          <a:lstStyle/>
          <a:p>
            <a:r>
              <a:rPr lang="en-GB" sz="2200" dirty="0"/>
              <a:t>Warming increases the magnitude of long-distance dispersal events.</a:t>
            </a:r>
          </a:p>
          <a:p>
            <a:endParaRPr lang="en-GB" sz="2200" dirty="0"/>
          </a:p>
          <a:p>
            <a:r>
              <a:rPr lang="en-GB" sz="2200" dirty="0"/>
              <a:t>This increase becomes more pronounced when looking at more rare dispersal events…</a:t>
            </a:r>
          </a:p>
        </p:txBody>
      </p:sp>
      <p:pic>
        <p:nvPicPr>
          <p:cNvPr id="59" name="Picture 58" descr="A picture containing text, sky, map&#10;&#10;Description automatically generated">
            <a:extLst>
              <a:ext uri="{FF2B5EF4-FFF2-40B4-BE49-F238E27FC236}">
                <a16:creationId xmlns:a16="http://schemas.microsoft.com/office/drawing/2014/main" id="{E98EC9E1-A4F3-49B0-9A97-FA9CC629A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16" y="1708784"/>
            <a:ext cx="6025402" cy="4143376"/>
          </a:xfrm>
          <a:prstGeom prst="rect">
            <a:avLst/>
          </a:prstGeom>
        </p:spPr>
      </p:pic>
    </p:spTree>
    <p:extLst>
      <p:ext uri="{BB962C8B-B14F-4D97-AF65-F5344CB8AC3E}">
        <p14:creationId xmlns:p14="http://schemas.microsoft.com/office/powerpoint/2010/main" val="4231855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TextBox 179">
            <a:extLst>
              <a:ext uri="{FF2B5EF4-FFF2-40B4-BE49-F238E27FC236}">
                <a16:creationId xmlns:a16="http://schemas.microsoft.com/office/drawing/2014/main" id="{0AB237D0-063F-4616-B87E-8C5421175ECA}"/>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666303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29251"/>
            <a:ext cx="4683873" cy="3139321"/>
          </a:xfrm>
          <a:prstGeom prst="rect">
            <a:avLst/>
          </a:prstGeom>
          <a:noFill/>
        </p:spPr>
        <p:txBody>
          <a:bodyPr wrap="square" rtlCol="0">
            <a:spAutoFit/>
          </a:bodyPr>
          <a:lstStyle/>
          <a:p>
            <a:r>
              <a:rPr lang="en-GB" sz="2200" dirty="0"/>
              <a:t>Warming increases the magnitude of long-distance dispersal events.</a:t>
            </a:r>
          </a:p>
          <a:p>
            <a:endParaRPr lang="en-GB" sz="2200" dirty="0"/>
          </a:p>
          <a:p>
            <a:r>
              <a:rPr lang="en-GB" sz="2200" dirty="0"/>
              <a:t>This increase becomes more pronounced when looking at more rare dispersal events…</a:t>
            </a:r>
          </a:p>
          <a:p>
            <a:endParaRPr lang="en-GB" sz="2200" dirty="0"/>
          </a:p>
          <a:p>
            <a:r>
              <a:rPr lang="en-GB" sz="2200" dirty="0"/>
              <a:t>… but so does the variation in the magnitude of those more rare events.</a:t>
            </a:r>
          </a:p>
        </p:txBody>
      </p:sp>
      <p:pic>
        <p:nvPicPr>
          <p:cNvPr id="58" name="Picture 57" descr="A picture containing text, sky, map&#10;&#10;Description automatically generated">
            <a:extLst>
              <a:ext uri="{FF2B5EF4-FFF2-40B4-BE49-F238E27FC236}">
                <a16:creationId xmlns:a16="http://schemas.microsoft.com/office/drawing/2014/main" id="{93FEDFA8-1EBF-4F15-8742-960EC9564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16" y="1708784"/>
            <a:ext cx="6025402" cy="4143376"/>
          </a:xfrm>
          <a:prstGeom prst="rect">
            <a:avLst/>
          </a:prstGeom>
        </p:spPr>
      </p:pic>
    </p:spTree>
    <p:extLst>
      <p:ext uri="{BB962C8B-B14F-4D97-AF65-F5344CB8AC3E}">
        <p14:creationId xmlns:p14="http://schemas.microsoft.com/office/powerpoint/2010/main" val="2797072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1446550"/>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162459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3816429"/>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a:p>
            <a:endParaRPr lang="en-GB" sz="2200" dirty="0"/>
          </a:p>
          <a:p>
            <a:r>
              <a:rPr lang="en-GB" sz="2200" dirty="0"/>
              <a:t>Thus, warming-induced increases in the magnitude of long-distance dispersal events can increase spread rates. While we have not yet done this with using the entire flower height distribution, increased spread rates have been observed when using max height.</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384096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Crop spraying">
            <a:extLst>
              <a:ext uri="{FF2B5EF4-FFF2-40B4-BE49-F238E27FC236}">
                <a16:creationId xmlns:a16="http://schemas.microsoft.com/office/drawing/2014/main" id="{439DEDF7-B1E0-4B93-9820-177B4208B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3"/>
          <a:stretch/>
        </p:blipFill>
        <p:spPr bwMode="auto">
          <a:xfrm>
            <a:off x="1114250" y="1939743"/>
            <a:ext cx="4351830" cy="29194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Weed management implications</a:t>
            </a:r>
          </a:p>
        </p:txBody>
      </p:sp>
      <p:sp>
        <p:nvSpPr>
          <p:cNvPr id="12" name="TextBox 11">
            <a:extLst>
              <a:ext uri="{FF2B5EF4-FFF2-40B4-BE49-F238E27FC236}">
                <a16:creationId xmlns:a16="http://schemas.microsoft.com/office/drawing/2014/main" id="{8B34C402-381C-4E24-B4BA-58C4FB712F53}"/>
              </a:ext>
            </a:extLst>
          </p:cNvPr>
          <p:cNvSpPr txBox="1"/>
          <p:nvPr/>
        </p:nvSpPr>
        <p:spPr>
          <a:xfrm>
            <a:off x="4502171" y="4659100"/>
            <a:ext cx="1034966" cy="200055"/>
          </a:xfrm>
          <a:prstGeom prst="rect">
            <a:avLst/>
          </a:prstGeom>
          <a:noFill/>
        </p:spPr>
        <p:txBody>
          <a:bodyPr wrap="square" rtlCol="0">
            <a:spAutoFit/>
          </a:bodyPr>
          <a:lstStyle/>
          <a:p>
            <a:r>
              <a:rPr lang="en-GB" sz="700" dirty="0">
                <a:solidFill>
                  <a:schemeClr val="bg1"/>
                </a:solidFill>
              </a:rPr>
              <a:t>Image source: </a:t>
            </a:r>
            <a:r>
              <a:rPr lang="en-GB" sz="700" dirty="0" err="1">
                <a:solidFill>
                  <a:schemeClr val="bg1"/>
                </a:solidFill>
              </a:rPr>
              <a:t>Pixabay</a:t>
            </a:r>
            <a:endParaRPr lang="en-GB" sz="700" dirty="0">
              <a:solidFill>
                <a:schemeClr val="bg1"/>
              </a:solidFill>
            </a:endParaRPr>
          </a:p>
        </p:txBody>
      </p:sp>
      <p:sp>
        <p:nvSpPr>
          <p:cNvPr id="14" name="TextBox 13">
            <a:extLst>
              <a:ext uri="{FF2B5EF4-FFF2-40B4-BE49-F238E27FC236}">
                <a16:creationId xmlns:a16="http://schemas.microsoft.com/office/drawing/2014/main" id="{DADE25CA-603B-489C-8762-4497BE3720BC}"/>
              </a:ext>
            </a:extLst>
          </p:cNvPr>
          <p:cNvSpPr txBox="1"/>
          <p:nvPr/>
        </p:nvSpPr>
        <p:spPr>
          <a:xfrm>
            <a:off x="5938738" y="1817431"/>
            <a:ext cx="5355183" cy="2800767"/>
          </a:xfrm>
          <a:prstGeom prst="rect">
            <a:avLst/>
          </a:prstGeom>
          <a:noFill/>
        </p:spPr>
        <p:txBody>
          <a:bodyPr wrap="square" rtlCol="0">
            <a:spAutoFit/>
          </a:bodyPr>
          <a:lstStyle/>
          <a:p>
            <a:r>
              <a:rPr lang="en-GB" sz="2200" dirty="0"/>
              <a:t>These results have implications for weed management… as warming leads to greater dispersal, the spread of these weeds will be more challenging to control.</a:t>
            </a:r>
          </a:p>
          <a:p>
            <a:endParaRPr lang="en-GB" sz="2200" dirty="0"/>
          </a:p>
          <a:p>
            <a:r>
              <a:rPr lang="en-GB" sz="2200" dirty="0"/>
              <a:t>Knowing how invasive plants respond to warming can help us continue effective management in future climates.</a:t>
            </a:r>
          </a:p>
        </p:txBody>
      </p:sp>
    </p:spTree>
    <p:extLst>
      <p:ext uri="{BB962C8B-B14F-4D97-AF65-F5344CB8AC3E}">
        <p14:creationId xmlns:p14="http://schemas.microsoft.com/office/powerpoint/2010/main" val="1658131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References</a:t>
            </a:r>
          </a:p>
        </p:txBody>
      </p:sp>
      <p:sp>
        <p:nvSpPr>
          <p:cNvPr id="5" name="TextBox 4">
            <a:extLst>
              <a:ext uri="{FF2B5EF4-FFF2-40B4-BE49-F238E27FC236}">
                <a16:creationId xmlns:a16="http://schemas.microsoft.com/office/drawing/2014/main" id="{D966BE0A-4400-48DA-8D4E-074DA8C46865}"/>
              </a:ext>
            </a:extLst>
          </p:cNvPr>
          <p:cNvSpPr txBox="1"/>
          <p:nvPr/>
        </p:nvSpPr>
        <p:spPr>
          <a:xfrm>
            <a:off x="1003749" y="1729873"/>
            <a:ext cx="10290172" cy="2554545"/>
          </a:xfrm>
          <a:prstGeom prst="rect">
            <a:avLst/>
          </a:prstGeom>
          <a:noFill/>
        </p:spPr>
        <p:txBody>
          <a:bodyPr wrap="square" rtlCol="0">
            <a:spAutoFit/>
          </a:bodyPr>
          <a:lstStyle/>
          <a:p>
            <a:pPr marL="171450" indent="-171450">
              <a:buFont typeface="Arial" panose="020B0604020202020204" pitchFamily="34" charset="0"/>
              <a:buChar char="•"/>
            </a:pPr>
            <a:r>
              <a:rPr lang="en-GB" sz="1600" dirty="0" err="1"/>
              <a:t>Beaury</a:t>
            </a:r>
            <a:r>
              <a:rPr lang="en-GB" sz="1600" dirty="0"/>
              <a:t>, E.M., Fusco, E.J., Jackson, M.R., </a:t>
            </a:r>
            <a:r>
              <a:rPr lang="en-GB" sz="1600" dirty="0" err="1"/>
              <a:t>Laginhas</a:t>
            </a:r>
            <a:r>
              <a:rPr lang="en-GB" sz="1600" dirty="0"/>
              <a:t>, B.B., Morelli, T.L., Allen, J.M., </a:t>
            </a:r>
            <a:r>
              <a:rPr lang="en-GB" sz="1600" dirty="0" err="1"/>
              <a:t>Pasquarella</a:t>
            </a:r>
            <a:r>
              <a:rPr lang="en-GB" sz="1600" dirty="0"/>
              <a:t>, V.J. and Bradley, B.A. 2020. Incorporating climate change into invasive species management: insights from managers. Biological Invasions, 22(2), pp.233-252.</a:t>
            </a:r>
          </a:p>
          <a:p>
            <a:pPr marL="171450" indent="-171450">
              <a:buFont typeface="Arial" panose="020B0604020202020204" pitchFamily="34" charset="0"/>
              <a:buChar char="•"/>
            </a:pPr>
            <a:r>
              <a:rPr lang="en-GB" sz="1600" dirty="0" err="1"/>
              <a:t>Katul</a:t>
            </a:r>
            <a:r>
              <a:rPr lang="en-GB" sz="1600" dirty="0"/>
              <a:t>, G.G., </a:t>
            </a:r>
            <a:r>
              <a:rPr lang="en-GB" sz="1600" dirty="0" err="1"/>
              <a:t>Porporato</a:t>
            </a:r>
            <a:r>
              <a:rPr lang="en-GB" sz="1600" dirty="0"/>
              <a:t>, A., Nathan, R., Siqueira, M., </a:t>
            </a:r>
            <a:r>
              <a:rPr lang="en-GB" sz="1600" dirty="0" err="1"/>
              <a:t>Soons</a:t>
            </a:r>
            <a:r>
              <a:rPr lang="en-GB" sz="1600" dirty="0"/>
              <a:t>, M.B., Poggi, D., Horn, H.S. and Levin, S.A., 2005. Mechanistic analytical models for long-distance seed dispersal by wind. The American Naturalist, 166(3), pp.368-381.</a:t>
            </a:r>
          </a:p>
          <a:p>
            <a:pPr marL="171450" indent="-171450">
              <a:buFont typeface="Arial" panose="020B0604020202020204" pitchFamily="34" charset="0"/>
              <a:buChar char="•"/>
            </a:pPr>
            <a:r>
              <a:rPr lang="en-GB" sz="1600" dirty="0"/>
              <a:t>Neubert, M.G. and Caswell, H., 2000. Demography and dispersal: calculation and sensitivity analysis of invasion speed for structured populations. Ecology, 81(6), pp.1613-1628.</a:t>
            </a:r>
          </a:p>
          <a:p>
            <a:pPr marL="171450" indent="-171450">
              <a:buFont typeface="Arial" panose="020B0604020202020204" pitchFamily="34" charset="0"/>
              <a:buChar char="•"/>
            </a:pPr>
            <a:r>
              <a:rPr lang="en-GB" sz="1600" dirty="0" err="1"/>
              <a:t>Skarpaas</a:t>
            </a:r>
            <a:r>
              <a:rPr lang="en-GB" sz="1600" dirty="0"/>
              <a:t>, O. and Shea, K., 2007. Dispersal patterns, dispersal mechanisms, and invasion wave speeds for invasive thistles. The American Naturalist, 170(3), pp.421-430.</a:t>
            </a:r>
          </a:p>
          <a:p>
            <a:pPr marL="171450" indent="-171450">
              <a:buFont typeface="Arial" panose="020B0604020202020204" pitchFamily="34" charset="0"/>
              <a:buChar char="•"/>
            </a:pPr>
            <a:r>
              <a:rPr lang="en-GB" sz="1600" dirty="0"/>
              <a:t>Zhang, R., </a:t>
            </a:r>
            <a:r>
              <a:rPr lang="en-GB" sz="1600" dirty="0" err="1"/>
              <a:t>Jongejans</a:t>
            </a:r>
            <a:r>
              <a:rPr lang="en-GB" sz="1600" dirty="0"/>
              <a:t>, E. and Shea, K., 2011. Warming increases the spread of an invasive thistle. </a:t>
            </a:r>
            <a:r>
              <a:rPr lang="en-GB" sz="1600" dirty="0" err="1"/>
              <a:t>PLoS</a:t>
            </a:r>
            <a:r>
              <a:rPr lang="en-GB" sz="1600" dirty="0"/>
              <a:t> One, 6(6).</a:t>
            </a:r>
          </a:p>
        </p:txBody>
      </p:sp>
    </p:spTree>
    <p:extLst>
      <p:ext uri="{BB962C8B-B14F-4D97-AF65-F5344CB8AC3E}">
        <p14:creationId xmlns:p14="http://schemas.microsoft.com/office/powerpoint/2010/main" val="3907350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2" t="7679" b="10694"/>
          <a:stretch/>
        </p:blipFill>
        <p:spPr bwMode="auto">
          <a:xfrm>
            <a:off x="7706786" y="1114692"/>
            <a:ext cx="3996895" cy="251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442917"/>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Questions?</a:t>
            </a:r>
          </a:p>
        </p:txBody>
      </p:sp>
      <p:sp>
        <p:nvSpPr>
          <p:cNvPr id="3" name="TextBox 2">
            <a:extLst>
              <a:ext uri="{FF2B5EF4-FFF2-40B4-BE49-F238E27FC236}">
                <a16:creationId xmlns:a16="http://schemas.microsoft.com/office/drawing/2014/main" id="{503075AF-4258-413A-A528-AF046ACF49EA}"/>
              </a:ext>
            </a:extLst>
          </p:cNvPr>
          <p:cNvSpPr txBox="1"/>
          <p:nvPr/>
        </p:nvSpPr>
        <p:spPr>
          <a:xfrm>
            <a:off x="942043" y="1982450"/>
            <a:ext cx="5245397" cy="1785104"/>
          </a:xfrm>
          <a:prstGeom prst="rect">
            <a:avLst/>
          </a:prstGeom>
          <a:noFill/>
        </p:spPr>
        <p:txBody>
          <a:bodyPr wrap="square" rtlCol="0">
            <a:spAutoFit/>
          </a:bodyPr>
          <a:lstStyle/>
          <a:p>
            <a:pPr marL="342900" indent="-342900">
              <a:buFont typeface="Arial" panose="020B0604020202020204" pitchFamily="34" charset="0"/>
              <a:buChar char="•"/>
            </a:pPr>
            <a:r>
              <a:rPr lang="en-GB" sz="2200" dirty="0"/>
              <a:t>Ask them in-call</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Post them in the chat</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Email them to me at </a:t>
            </a:r>
            <a:r>
              <a:rPr lang="en-GB" sz="2200" dirty="0">
                <a:hlinkClick r:id="rId3"/>
              </a:rPr>
              <a:t>thd5066@psu.edu</a:t>
            </a:r>
            <a:endParaRPr lang="en-GB" sz="2200" dirty="0"/>
          </a:p>
        </p:txBody>
      </p:sp>
      <p:sp>
        <p:nvSpPr>
          <p:cNvPr id="4" name="TextBox 3">
            <a:extLst>
              <a:ext uri="{FF2B5EF4-FFF2-40B4-BE49-F238E27FC236}">
                <a16:creationId xmlns:a16="http://schemas.microsoft.com/office/drawing/2014/main" id="{DB1798D0-9335-4055-AA8D-0F346291844C}"/>
              </a:ext>
            </a:extLst>
          </p:cNvPr>
          <p:cNvSpPr txBox="1"/>
          <p:nvPr/>
        </p:nvSpPr>
        <p:spPr>
          <a:xfrm>
            <a:off x="942043" y="5578855"/>
            <a:ext cx="6179982" cy="646331"/>
          </a:xfrm>
          <a:prstGeom prst="rect">
            <a:avLst/>
          </a:prstGeom>
          <a:noFill/>
        </p:spPr>
        <p:txBody>
          <a:bodyPr wrap="square" rtlCol="0">
            <a:spAutoFit/>
          </a:bodyPr>
          <a:lstStyle/>
          <a:p>
            <a:r>
              <a:rPr lang="en-GB" i="1" dirty="0"/>
              <a:t>Many thanks to the Shea Lab for providing resources, guidance, and feedback!</a:t>
            </a:r>
          </a:p>
        </p:txBody>
      </p:sp>
      <p:pic>
        <p:nvPicPr>
          <p:cNvPr id="5" name="Picture 4" descr="Chart, line chart&#10;&#10;Description automatically generated">
            <a:extLst>
              <a:ext uri="{FF2B5EF4-FFF2-40B4-BE49-F238E27FC236}">
                <a16:creationId xmlns:a16="http://schemas.microsoft.com/office/drawing/2014/main" id="{BC901013-9664-4BDC-91A6-8D71E10DC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280" y="3699048"/>
            <a:ext cx="3987401" cy="2519963"/>
          </a:xfrm>
          <a:prstGeom prst="rect">
            <a:avLst/>
          </a:prstGeom>
          <a:ln>
            <a:solidFill>
              <a:schemeClr val="tx1"/>
            </a:solidFill>
          </a:ln>
        </p:spPr>
      </p:pic>
    </p:spTree>
    <p:extLst>
      <p:ext uri="{BB962C8B-B14F-4D97-AF65-F5344CB8AC3E}">
        <p14:creationId xmlns:p14="http://schemas.microsoft.com/office/powerpoint/2010/main" val="3492490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D9F40DA-7108-4F62-B31F-73678DD5ED7C}"/>
              </a:ext>
            </a:extLst>
          </p:cNvPr>
          <p:cNvSpPr txBox="1"/>
          <p:nvPr/>
        </p:nvSpPr>
        <p:spPr>
          <a:xfrm>
            <a:off x="973779" y="5664203"/>
            <a:ext cx="10502487" cy="830997"/>
          </a:xfrm>
          <a:prstGeom prst="rect">
            <a:avLst/>
          </a:prstGeom>
          <a:noFill/>
        </p:spPr>
        <p:txBody>
          <a:bodyPr wrap="square" rtlCol="0">
            <a:spAutoFit/>
          </a:bodyPr>
          <a:lstStyle/>
          <a:p>
            <a:r>
              <a:rPr lang="en-GB" sz="2400" i="1" dirty="0"/>
              <a:t>A better understanding of dispersal in invasive species can help us make more informed management decisions that save time and money</a:t>
            </a:r>
          </a:p>
        </p:txBody>
      </p:sp>
      <p:sp>
        <p:nvSpPr>
          <p:cNvPr id="17" name="TextBox 16">
            <a:extLst>
              <a:ext uri="{FF2B5EF4-FFF2-40B4-BE49-F238E27FC236}">
                <a16:creationId xmlns:a16="http://schemas.microsoft.com/office/drawing/2014/main" id="{000F0F80-6930-44A4-9B73-F54B2F1B3942}"/>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192286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FD73034-40BC-4DB4-B4B7-727EA0E42DF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155493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155BFA5-620A-4571-A0C7-9630185A6766}"/>
              </a:ext>
            </a:extLst>
          </p:cNvPr>
          <p:cNvSpPr/>
          <p:nvPr/>
        </p:nvSpPr>
        <p:spPr>
          <a:xfrm>
            <a:off x="6228080" y="3672960"/>
            <a:ext cx="1343152" cy="5515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CE0615C-11F7-46AC-941E-3EB8598317DF}"/>
              </a:ext>
            </a:extLst>
          </p:cNvPr>
          <p:cNvSpPr txBox="1"/>
          <p:nvPr/>
        </p:nvSpPr>
        <p:spPr>
          <a:xfrm>
            <a:off x="7611149" y="3624312"/>
            <a:ext cx="3635461" cy="646331"/>
          </a:xfrm>
          <a:prstGeom prst="rect">
            <a:avLst/>
          </a:prstGeom>
          <a:noFill/>
        </p:spPr>
        <p:txBody>
          <a:bodyPr wrap="square" rtlCol="0">
            <a:spAutoFit/>
          </a:bodyPr>
          <a:lstStyle/>
          <a:p>
            <a:r>
              <a:rPr lang="en-GB" dirty="0">
                <a:solidFill>
                  <a:srgbClr val="FF0000"/>
                </a:solidFill>
              </a:rPr>
              <a:t>Could affect growth; seeds released higher and travel further</a:t>
            </a:r>
          </a:p>
        </p:txBody>
      </p:sp>
      <p:sp>
        <p:nvSpPr>
          <p:cNvPr id="20" name="TextBox 19">
            <a:extLst>
              <a:ext uri="{FF2B5EF4-FFF2-40B4-BE49-F238E27FC236}">
                <a16:creationId xmlns:a16="http://schemas.microsoft.com/office/drawing/2014/main" id="{612FB9CF-D958-4F44-BAAF-256BEE3247A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45043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22163</TotalTime>
  <Words>3777</Words>
  <Application>Microsoft Office PowerPoint</Application>
  <PresentationFormat>Widescreen</PresentationFormat>
  <Paragraphs>510</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 D.</dc:creator>
  <cp:lastModifiedBy>Trevor D.</cp:lastModifiedBy>
  <cp:revision>353</cp:revision>
  <dcterms:created xsi:type="dcterms:W3CDTF">2019-10-27T14:37:40Z</dcterms:created>
  <dcterms:modified xsi:type="dcterms:W3CDTF">2021-06-17T19:46:38Z</dcterms:modified>
</cp:coreProperties>
</file>